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3" r:id="rId7"/>
    <p:sldId id="265" r:id="rId8"/>
    <p:sldId id="275" r:id="rId9"/>
    <p:sldId id="268" r:id="rId10"/>
    <p:sldId id="272" r:id="rId11"/>
    <p:sldId id="269" r:id="rId12"/>
    <p:sldId id="270" r:id="rId13"/>
    <p:sldId id="271" r:id="rId14"/>
    <p:sldId id="263" r:id="rId15"/>
    <p:sldId id="274" r:id="rId16"/>
    <p:sldId id="264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8" autoAdjust="0"/>
    <p:restoredTop sz="86357" autoAdjust="0"/>
  </p:normalViewPr>
  <p:slideViewPr>
    <p:cSldViewPr snapToGrid="0">
      <p:cViewPr varScale="1">
        <p:scale>
          <a:sx n="79" d="100"/>
          <a:sy n="79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wnloads\Mesures%20I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Données des mesures analogiques du capteur IR (de 0 à 40 cm) : distance en fonction de la tension</a:t>
            </a:r>
          </a:p>
        </c:rich>
      </c:tx>
      <c:layout>
        <c:manualLayout>
          <c:xMode val="edge"/>
          <c:yMode val="edge"/>
          <c:x val="0.1577744659711873"/>
          <c:y val="1.69133192389006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Feuil1!$A$1:$A$81</c:f>
              <c:numCache>
                <c:formatCode>General</c:formatCode>
                <c:ptCount val="8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  <c:pt idx="41">
                  <c:v>20.5</c:v>
                </c:pt>
                <c:pt idx="42">
                  <c:v>21</c:v>
                </c:pt>
                <c:pt idx="43">
                  <c:v>21.5</c:v>
                </c:pt>
                <c:pt idx="44">
                  <c:v>22</c:v>
                </c:pt>
                <c:pt idx="45">
                  <c:v>22.5</c:v>
                </c:pt>
                <c:pt idx="46">
                  <c:v>23</c:v>
                </c:pt>
                <c:pt idx="47">
                  <c:v>23.5</c:v>
                </c:pt>
                <c:pt idx="48">
                  <c:v>24</c:v>
                </c:pt>
                <c:pt idx="49">
                  <c:v>24.5</c:v>
                </c:pt>
                <c:pt idx="50">
                  <c:v>25</c:v>
                </c:pt>
                <c:pt idx="51">
                  <c:v>25.5</c:v>
                </c:pt>
                <c:pt idx="52">
                  <c:v>26</c:v>
                </c:pt>
                <c:pt idx="53">
                  <c:v>26.5</c:v>
                </c:pt>
                <c:pt idx="54">
                  <c:v>27</c:v>
                </c:pt>
                <c:pt idx="55">
                  <c:v>27.5</c:v>
                </c:pt>
                <c:pt idx="56">
                  <c:v>28</c:v>
                </c:pt>
                <c:pt idx="57">
                  <c:v>28.5</c:v>
                </c:pt>
                <c:pt idx="58">
                  <c:v>29</c:v>
                </c:pt>
                <c:pt idx="59">
                  <c:v>29.5</c:v>
                </c:pt>
                <c:pt idx="60">
                  <c:v>30</c:v>
                </c:pt>
                <c:pt idx="61">
                  <c:v>30.5</c:v>
                </c:pt>
                <c:pt idx="62">
                  <c:v>31</c:v>
                </c:pt>
                <c:pt idx="63">
                  <c:v>31.5</c:v>
                </c:pt>
                <c:pt idx="64">
                  <c:v>32</c:v>
                </c:pt>
                <c:pt idx="65">
                  <c:v>32.5</c:v>
                </c:pt>
                <c:pt idx="66">
                  <c:v>33</c:v>
                </c:pt>
                <c:pt idx="67">
                  <c:v>33.5</c:v>
                </c:pt>
                <c:pt idx="68">
                  <c:v>34</c:v>
                </c:pt>
                <c:pt idx="69">
                  <c:v>34.5</c:v>
                </c:pt>
                <c:pt idx="70">
                  <c:v>35</c:v>
                </c:pt>
                <c:pt idx="71">
                  <c:v>35.5</c:v>
                </c:pt>
                <c:pt idx="72">
                  <c:v>36</c:v>
                </c:pt>
                <c:pt idx="73">
                  <c:v>36.5</c:v>
                </c:pt>
                <c:pt idx="74">
                  <c:v>37</c:v>
                </c:pt>
                <c:pt idx="75">
                  <c:v>37.5</c:v>
                </c:pt>
                <c:pt idx="76">
                  <c:v>38</c:v>
                </c:pt>
                <c:pt idx="77">
                  <c:v>38.5</c:v>
                </c:pt>
                <c:pt idx="78">
                  <c:v>39</c:v>
                </c:pt>
                <c:pt idx="79">
                  <c:v>39.5</c:v>
                </c:pt>
                <c:pt idx="80">
                  <c:v>40</c:v>
                </c:pt>
              </c:numCache>
            </c:numRef>
          </c:xVal>
          <c:yVal>
            <c:numRef>
              <c:f>Feuil1!$B$1:$B$81</c:f>
              <c:numCache>
                <c:formatCode>General</c:formatCode>
                <c:ptCount val="81"/>
                <c:pt idx="0">
                  <c:v>1.2</c:v>
                </c:pt>
                <c:pt idx="1">
                  <c:v>1.3</c:v>
                </c:pt>
                <c:pt idx="2">
                  <c:v>1.45</c:v>
                </c:pt>
                <c:pt idx="3">
                  <c:v>1.7</c:v>
                </c:pt>
                <c:pt idx="4">
                  <c:v>2.15</c:v>
                </c:pt>
                <c:pt idx="5">
                  <c:v>2.5299999999999998</c:v>
                </c:pt>
                <c:pt idx="6">
                  <c:v>2.9</c:v>
                </c:pt>
                <c:pt idx="7">
                  <c:v>3</c:v>
                </c:pt>
                <c:pt idx="8">
                  <c:v>2.77</c:v>
                </c:pt>
                <c:pt idx="9">
                  <c:v>2.59</c:v>
                </c:pt>
                <c:pt idx="10">
                  <c:v>2.36</c:v>
                </c:pt>
                <c:pt idx="11">
                  <c:v>2.1800000000000002</c:v>
                </c:pt>
                <c:pt idx="12">
                  <c:v>2.0499999999999998</c:v>
                </c:pt>
                <c:pt idx="13">
                  <c:v>1.9</c:v>
                </c:pt>
                <c:pt idx="14">
                  <c:v>1.78</c:v>
                </c:pt>
                <c:pt idx="15">
                  <c:v>1.67</c:v>
                </c:pt>
                <c:pt idx="16">
                  <c:v>1.56</c:v>
                </c:pt>
                <c:pt idx="17">
                  <c:v>1.46</c:v>
                </c:pt>
                <c:pt idx="18">
                  <c:v>1.4</c:v>
                </c:pt>
                <c:pt idx="19">
                  <c:v>1.32</c:v>
                </c:pt>
                <c:pt idx="20">
                  <c:v>1.24</c:v>
                </c:pt>
                <c:pt idx="21">
                  <c:v>1.18</c:v>
                </c:pt>
                <c:pt idx="22">
                  <c:v>1.1299999999999999</c:v>
                </c:pt>
                <c:pt idx="23">
                  <c:v>1.08</c:v>
                </c:pt>
                <c:pt idx="24">
                  <c:v>1.04</c:v>
                </c:pt>
                <c:pt idx="25">
                  <c:v>1</c:v>
                </c:pt>
                <c:pt idx="26">
                  <c:v>0.97</c:v>
                </c:pt>
                <c:pt idx="27">
                  <c:v>0.93</c:v>
                </c:pt>
                <c:pt idx="28">
                  <c:v>0.89</c:v>
                </c:pt>
                <c:pt idx="29">
                  <c:v>0.87</c:v>
                </c:pt>
                <c:pt idx="30">
                  <c:v>0.84</c:v>
                </c:pt>
                <c:pt idx="31">
                  <c:v>0.8</c:v>
                </c:pt>
                <c:pt idx="32">
                  <c:v>0.79</c:v>
                </c:pt>
                <c:pt idx="33">
                  <c:v>0.77</c:v>
                </c:pt>
                <c:pt idx="34">
                  <c:v>0.75</c:v>
                </c:pt>
                <c:pt idx="35">
                  <c:v>0.71</c:v>
                </c:pt>
                <c:pt idx="36">
                  <c:v>0.69</c:v>
                </c:pt>
                <c:pt idx="37">
                  <c:v>0.67</c:v>
                </c:pt>
                <c:pt idx="38">
                  <c:v>0.65</c:v>
                </c:pt>
                <c:pt idx="39">
                  <c:v>0.63</c:v>
                </c:pt>
                <c:pt idx="40">
                  <c:v>0.61</c:v>
                </c:pt>
                <c:pt idx="41">
                  <c:v>0.6</c:v>
                </c:pt>
                <c:pt idx="42">
                  <c:v>0.6</c:v>
                </c:pt>
                <c:pt idx="43">
                  <c:v>0.56999999999999995</c:v>
                </c:pt>
                <c:pt idx="44">
                  <c:v>0.56999999999999995</c:v>
                </c:pt>
                <c:pt idx="45">
                  <c:v>0.55000000000000004</c:v>
                </c:pt>
                <c:pt idx="46">
                  <c:v>0.54</c:v>
                </c:pt>
                <c:pt idx="47">
                  <c:v>0.52</c:v>
                </c:pt>
                <c:pt idx="48">
                  <c:v>0.52</c:v>
                </c:pt>
                <c:pt idx="49">
                  <c:v>0.5</c:v>
                </c:pt>
                <c:pt idx="50">
                  <c:v>0.5</c:v>
                </c:pt>
                <c:pt idx="51">
                  <c:v>0.48</c:v>
                </c:pt>
                <c:pt idx="52">
                  <c:v>0.48</c:v>
                </c:pt>
                <c:pt idx="53">
                  <c:v>0.46</c:v>
                </c:pt>
                <c:pt idx="54">
                  <c:v>0.46</c:v>
                </c:pt>
                <c:pt idx="55">
                  <c:v>0.46</c:v>
                </c:pt>
                <c:pt idx="56">
                  <c:v>0.44</c:v>
                </c:pt>
                <c:pt idx="57">
                  <c:v>0.44</c:v>
                </c:pt>
                <c:pt idx="58">
                  <c:v>0.43</c:v>
                </c:pt>
                <c:pt idx="59">
                  <c:v>0.42</c:v>
                </c:pt>
                <c:pt idx="60">
                  <c:v>0.42</c:v>
                </c:pt>
                <c:pt idx="61">
                  <c:v>0.4</c:v>
                </c:pt>
                <c:pt idx="62">
                  <c:v>0.4</c:v>
                </c:pt>
                <c:pt idx="63">
                  <c:v>0.39</c:v>
                </c:pt>
                <c:pt idx="64">
                  <c:v>0.39</c:v>
                </c:pt>
                <c:pt idx="65">
                  <c:v>0.37</c:v>
                </c:pt>
                <c:pt idx="66">
                  <c:v>0.37</c:v>
                </c:pt>
                <c:pt idx="67">
                  <c:v>0.36</c:v>
                </c:pt>
                <c:pt idx="68">
                  <c:v>0.36</c:v>
                </c:pt>
                <c:pt idx="69">
                  <c:v>0.35</c:v>
                </c:pt>
                <c:pt idx="70">
                  <c:v>0.35</c:v>
                </c:pt>
                <c:pt idx="71">
                  <c:v>0.35</c:v>
                </c:pt>
                <c:pt idx="72">
                  <c:v>0.34</c:v>
                </c:pt>
                <c:pt idx="73">
                  <c:v>0.33</c:v>
                </c:pt>
                <c:pt idx="74">
                  <c:v>0.33</c:v>
                </c:pt>
                <c:pt idx="75">
                  <c:v>0.32</c:v>
                </c:pt>
                <c:pt idx="76">
                  <c:v>0.32</c:v>
                </c:pt>
                <c:pt idx="77">
                  <c:v>0.32</c:v>
                </c:pt>
                <c:pt idx="78">
                  <c:v>0.31</c:v>
                </c:pt>
                <c:pt idx="79">
                  <c:v>0.31</c:v>
                </c:pt>
                <c:pt idx="80">
                  <c:v>0.3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BAF-4662-AF73-B20F52F2F0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6969344"/>
        <c:axId val="356966600"/>
      </c:scatterChart>
      <c:valAx>
        <c:axId val="356969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Distance de réflexion (en cm)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56966600"/>
        <c:crosses val="autoZero"/>
        <c:crossBetween val="midCat"/>
      </c:valAx>
      <c:valAx>
        <c:axId val="356966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Tension de sortie (en V)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569693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9EB87-28C7-40A3-B5E1-449404E43283}" type="datetimeFigureOut">
              <a:rPr lang="fr-FR" smtClean="0"/>
              <a:t>16/02/2018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42015-AC26-42AC-90D9-888569A971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929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2015-AC26-42AC-90D9-888569A971D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843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 de deux étudiants en informatique et en électronique,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Erwarnn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LAVAREC et Laurent TREMEL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2015-AC26-42AC-90D9-888569A971D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239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C42015-AC26-42AC-90D9-888569A971D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46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9FC5E-DB90-43A5-A7CC-DE098BF5970A}" type="datetime1">
              <a:rPr lang="fr-FR" smtClean="0"/>
              <a:t>16/02/2018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2CC7799-A005-43F8-B381-216B60D4FE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9719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887D0-E517-4488-914A-6315441EAB26}" type="datetime1">
              <a:rPr lang="fr-FR" smtClean="0"/>
              <a:t>16/02/2018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2CC7799-A005-43F8-B381-216B60D4FE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66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7554D-1EFE-4B2C-A7CB-F3CB149108CC}" type="datetime1">
              <a:rPr lang="fr-FR" smtClean="0"/>
              <a:t>16/02/2018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2CC7799-A005-43F8-B381-216B60D4FEA7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3468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1C7D8-C776-47AE-AE6B-739D51BB95ED}" type="datetime1">
              <a:rPr lang="fr-FR" smtClean="0"/>
              <a:t>16/02/2018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2CC7799-A005-43F8-B381-216B60D4FE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216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469F-3737-437F-8290-937B8B3C75B7}" type="datetime1">
              <a:rPr lang="fr-FR" smtClean="0"/>
              <a:t>16/02/2018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2CC7799-A005-43F8-B381-216B60D4FEA7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5297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7ECB6-A336-4926-9BF1-B758D39D800E}" type="datetime1">
              <a:rPr lang="fr-FR" smtClean="0"/>
              <a:t>16/02/2018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2CC7799-A005-43F8-B381-216B60D4FE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248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471A-AB70-423A-B41A-9760A20BA75A}" type="datetime1">
              <a:rPr lang="fr-FR" smtClean="0"/>
              <a:t>16/02/2018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7799-A005-43F8-B381-216B60D4FE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1628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352C-01CA-4613-AED7-E008EB8FC56C}" type="datetime1">
              <a:rPr lang="fr-FR" smtClean="0"/>
              <a:t>16/02/2018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7799-A005-43F8-B381-216B60D4FE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8635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9CC30-A856-4DAF-B070-0348058E5CF9}" type="datetime1">
              <a:rPr lang="fr-FR" smtClean="0"/>
              <a:t>16/02/2018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7799-A005-43F8-B381-216B60D4FE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369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E862-5508-4051-ADBD-75ADA71BFEFA}" type="datetime1">
              <a:rPr lang="fr-FR" smtClean="0"/>
              <a:t>16/02/2018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2CC7799-A005-43F8-B381-216B60D4FE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761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69B0F-7FEE-489B-B0BA-BA1C3E5BA2B6}" type="datetime1">
              <a:rPr lang="fr-FR" smtClean="0"/>
              <a:t>16/02/2018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2CC7799-A005-43F8-B381-216B60D4FE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272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715F5-D6BB-4A34-B8AA-34D1BC34831E}" type="datetime1">
              <a:rPr lang="fr-FR" smtClean="0"/>
              <a:t>16/02/2018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2CC7799-A005-43F8-B381-216B60D4FE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1967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E6B43-412A-4D53-818A-E4FDE0123D14}" type="datetime1">
              <a:rPr lang="fr-FR" smtClean="0"/>
              <a:t>16/02/2018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7799-A005-43F8-B381-216B60D4FE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222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B0BE-4131-443B-B802-104DF270E7A4}" type="datetime1">
              <a:rPr lang="fr-FR" smtClean="0"/>
              <a:t>16/02/2018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7799-A005-43F8-B381-216B60D4FE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958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CD013-7DF7-417F-96FC-508D9C23583E}" type="datetime1">
              <a:rPr lang="fr-FR" smtClean="0"/>
              <a:t>16/02/2018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7799-A005-43F8-B381-216B60D4FE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4295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08D0D-46EA-437E-B6BC-79F4B4C9760A}" type="datetime1">
              <a:rPr lang="fr-FR" smtClean="0"/>
              <a:t>16/02/2018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2CC7799-A005-43F8-B381-216B60D4FE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47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79BEC-6D04-41CC-B3D0-A590BF231AA7}" type="datetime1">
              <a:rPr lang="fr-FR" smtClean="0"/>
              <a:t>16/02/2018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Ludovic CHAPELET - Arnaud MIGNOTTE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2CC7799-A005-43F8-B381-216B60D4FE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02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chart" Target="../charts/chart1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1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microsoft.com/office/2007/relationships/hdphoto" Target="../media/hdphoto4.wdp"/><Relationship Id="rId10" Type="http://schemas.openxmlformats.org/officeDocument/2006/relationships/image" Target="../media/image37.jpeg"/><Relationship Id="rId4" Type="http://schemas.openxmlformats.org/officeDocument/2006/relationships/image" Target="../media/image33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296" y="122104"/>
            <a:ext cx="5285830" cy="3523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Pekee</a:t>
            </a:r>
            <a:r>
              <a:rPr lang="fr-FR" dirty="0"/>
              <a:t> 2.0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76698" y="4777380"/>
            <a:ext cx="8827914" cy="492890"/>
          </a:xfrm>
        </p:spPr>
        <p:txBody>
          <a:bodyPr>
            <a:normAutofit/>
          </a:bodyPr>
          <a:lstStyle/>
          <a:p>
            <a:r>
              <a:rPr lang="fr-FR" dirty="0"/>
              <a:t>Projet Recherche &amp; Développement 2017/2018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16/02/2018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0" y="4572001"/>
            <a:ext cx="1577586" cy="372541"/>
          </a:xfrm>
        </p:spPr>
        <p:txBody>
          <a:bodyPr/>
          <a:lstStyle/>
          <a:p>
            <a:fld id="{F2CC7799-A005-43F8-B381-216B60D4FEA7}" type="slidenum">
              <a:rPr lang="fr-FR" smtClean="0"/>
              <a:t>1</a:t>
            </a:fld>
            <a:r>
              <a:rPr lang="fr-FR" dirty="0"/>
              <a:t>6/02/2018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Ludovic CHAPELET - Arnaud MIGNOTTE</a:t>
            </a:r>
          </a:p>
        </p:txBody>
      </p:sp>
      <p:pic>
        <p:nvPicPr>
          <p:cNvPr id="9" name="Image 8" descr="polytech_annecy-chambery_q">
            <a:extLst>
              <a:ext uri="{FF2B5EF4-FFF2-40B4-BE49-F238E27FC236}">
                <a16:creationId xmlns:a16="http://schemas.microsoft.com/office/drawing/2014/main" xmlns="" id="{C3C07209-1710-4027-9660-ACFF5803DD7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3" y="122104"/>
            <a:ext cx="1995992" cy="611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B0A2A5E6-1176-461F-B5D0-1DD2ED6C14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91" y="0"/>
            <a:ext cx="2448509" cy="10280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50EE312-CBB6-4D53-9397-0D1A0969E8E4}"/>
              </a:ext>
            </a:extLst>
          </p:cNvPr>
          <p:cNvSpPr/>
          <p:nvPr/>
        </p:nvSpPr>
        <p:spPr>
          <a:xfrm>
            <a:off x="2676698" y="5270270"/>
            <a:ext cx="6096000" cy="71301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457200">
              <a:spcBef>
                <a:spcPts val="1000"/>
              </a:spcBef>
              <a:buClr>
                <a:srgbClr val="353535"/>
              </a:buClr>
            </a:pPr>
            <a:r>
              <a:rPr lang="fr-F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Tuteurs : M VERNIER Flavien &amp; M LEPLUS François</a:t>
            </a:r>
          </a:p>
          <a:p>
            <a:pPr lvl="0" defTabSz="457200">
              <a:spcBef>
                <a:spcPts val="1000"/>
              </a:spcBef>
              <a:buClr>
                <a:srgbClr val="353535"/>
              </a:buClr>
            </a:pPr>
            <a:r>
              <a:rPr lang="fr-F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Étudiants : Ludovic CHAPELET &amp; Arnaud MIGNOTTE</a:t>
            </a:r>
          </a:p>
        </p:txBody>
      </p:sp>
    </p:spTree>
    <p:extLst>
      <p:ext uri="{BB962C8B-B14F-4D97-AF65-F5344CB8AC3E}">
        <p14:creationId xmlns:p14="http://schemas.microsoft.com/office/powerpoint/2010/main" val="164418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Pekee 2.0 – Electronique 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>
          <a:xfrm>
            <a:off x="2689006" y="1956784"/>
            <a:ext cx="3992732" cy="576262"/>
          </a:xfrm>
        </p:spPr>
        <p:txBody>
          <a:bodyPr/>
          <a:lstStyle/>
          <a:p>
            <a:r>
              <a:rPr lang="fr-FR" dirty="0"/>
              <a:t>Capteur MinIMU 9 axes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Un gyroscope 3D</a:t>
            </a:r>
          </a:p>
          <a:p>
            <a:r>
              <a:rPr lang="fr-FR" dirty="0"/>
              <a:t>Un accéléromètre 3D</a:t>
            </a:r>
          </a:p>
          <a:p>
            <a:r>
              <a:rPr lang="fr-FR" dirty="0"/>
              <a:t>Un magnétomètre 3D</a:t>
            </a:r>
          </a:p>
          <a:p>
            <a:r>
              <a:rPr lang="fr-FR" dirty="0"/>
              <a:t>Capteur numérique</a:t>
            </a:r>
          </a:p>
          <a:p>
            <a:r>
              <a:rPr lang="fr-FR" dirty="0"/>
              <a:t>Exploitation peu évidente</a:t>
            </a:r>
          </a:p>
          <a:p>
            <a:r>
              <a:rPr lang="fr-FR" dirty="0"/>
              <a:t>Intégration réalisée mais pas d’exploitation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Capteur Infrarouge</a:t>
            </a:r>
          </a:p>
        </p:txBody>
      </p:sp>
      <p:pic>
        <p:nvPicPr>
          <p:cNvPr id="17" name="Espace réservé du contenu 16"/>
          <p:cNvPicPr>
            <a:picLocks noGrp="1" noChangeAspect="1"/>
          </p:cNvPicPr>
          <p:nvPr>
            <p:ph sz="quarter" idx="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4" t="29260" r="34389" b="51467"/>
          <a:stretch/>
        </p:blipFill>
        <p:spPr>
          <a:xfrm>
            <a:off x="1311579" y="2257606"/>
            <a:ext cx="1109472" cy="1367491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16/02/2018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7799-A005-43F8-B381-216B60D4FEA7}" type="slidenum">
              <a:rPr lang="fr-FR" smtClean="0"/>
              <a:t>10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311579" y="1578190"/>
            <a:ext cx="8915400" cy="290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Capteurs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723" b="59673" l="18986" r="736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26" t="41852" r="22656" b="38334"/>
          <a:stretch/>
        </p:blipFill>
        <p:spPr>
          <a:xfrm>
            <a:off x="8509674" y="4302039"/>
            <a:ext cx="2336801" cy="1358900"/>
          </a:xfrm>
          <a:prstGeom prst="rect">
            <a:avLst/>
          </a:prstGeom>
        </p:spPr>
      </p:pic>
      <p:sp>
        <p:nvSpPr>
          <p:cNvPr id="35" name="Espace réservé du contenu 8">
            <a:extLst>
              <a:ext uri="{FF2B5EF4-FFF2-40B4-BE49-F238E27FC236}">
                <a16:creationId xmlns:a16="http://schemas.microsoft.com/office/drawing/2014/main" xmlns="" id="{8F78C79F-143B-4E84-9E80-A437D3D11BB8}"/>
              </a:ext>
            </a:extLst>
          </p:cNvPr>
          <p:cNvSpPr txBox="1">
            <a:spLocks/>
          </p:cNvSpPr>
          <p:nvPr/>
        </p:nvSpPr>
        <p:spPr>
          <a:xfrm>
            <a:off x="7506629" y="2548966"/>
            <a:ext cx="4342893" cy="3354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Capteur analogique permettant la détection d’obstacle</a:t>
            </a:r>
          </a:p>
          <a:p>
            <a:r>
              <a:rPr lang="fr-FR" dirty="0"/>
              <a:t>Étalonnage réalisé</a:t>
            </a:r>
          </a:p>
          <a:p>
            <a:r>
              <a:rPr lang="fr-FR" dirty="0"/>
              <a:t>Non intégré au robot mais prêt à l’emploi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xmlns="" id="{852F2A95-7644-4EB2-84E6-5F212B1FDE5C}"/>
              </a:ext>
            </a:extLst>
          </p:cNvPr>
          <p:cNvGrpSpPr/>
          <p:nvPr/>
        </p:nvGrpSpPr>
        <p:grpSpPr>
          <a:xfrm>
            <a:off x="2588105" y="1578190"/>
            <a:ext cx="8587911" cy="4135150"/>
            <a:chOff x="2621979" y="1412586"/>
            <a:chExt cx="8587911" cy="4135150"/>
          </a:xfrm>
        </p:grpSpPr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xmlns="" id="{5151B9E1-1ED1-48EB-A6D4-5431E1EBF929}"/>
                </a:ext>
              </a:extLst>
            </p:cNvPr>
            <p:cNvGrpSpPr/>
            <p:nvPr/>
          </p:nvGrpSpPr>
          <p:grpSpPr>
            <a:xfrm>
              <a:off x="2621979" y="2137782"/>
              <a:ext cx="3992732" cy="3354059"/>
              <a:chOff x="0" y="0"/>
              <a:chExt cx="2838450" cy="2199640"/>
            </a:xfrm>
          </p:grpSpPr>
          <p:pic>
            <p:nvPicPr>
              <p:cNvPr id="52" name="Image 51">
                <a:extLst>
                  <a:ext uri="{FF2B5EF4-FFF2-40B4-BE49-F238E27FC236}">
                    <a16:creationId xmlns:a16="http://schemas.microsoft.com/office/drawing/2014/main" xmlns="" id="{2FE3ABAC-B300-42FD-B826-891EE91AB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2838450" cy="2199640"/>
              </a:xfrm>
              <a:prstGeom prst="rect">
                <a:avLst/>
              </a:prstGeom>
            </p:spPr>
          </p:pic>
          <p:sp>
            <p:nvSpPr>
              <p:cNvPr id="48" name="Zone de texte 573">
                <a:extLst>
                  <a:ext uri="{FF2B5EF4-FFF2-40B4-BE49-F238E27FC236}">
                    <a16:creationId xmlns:a16="http://schemas.microsoft.com/office/drawing/2014/main" xmlns="" id="{A3C9CD0D-7D29-4FAA-8AA9-D70173E9B0BF}"/>
                  </a:ext>
                </a:extLst>
              </p:cNvPr>
              <p:cNvSpPr txBox="1"/>
              <p:nvPr/>
            </p:nvSpPr>
            <p:spPr>
              <a:xfrm>
                <a:off x="1962881" y="449517"/>
                <a:ext cx="707257" cy="28707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fr-FR" sz="1200" dirty="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Acc X</a:t>
                </a:r>
                <a:endParaRPr lang="fr-FR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51" name="Zone de texte 573">
                <a:extLst>
                  <a:ext uri="{FF2B5EF4-FFF2-40B4-BE49-F238E27FC236}">
                    <a16:creationId xmlns:a16="http://schemas.microsoft.com/office/drawing/2014/main" xmlns="" id="{2FBC29AA-0D1A-40E8-9668-4C2F82A55FB1}"/>
                  </a:ext>
                </a:extLst>
              </p:cNvPr>
              <p:cNvSpPr txBox="1"/>
              <p:nvPr/>
            </p:nvSpPr>
            <p:spPr>
              <a:xfrm>
                <a:off x="1988289" y="1520456"/>
                <a:ext cx="706755" cy="28702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fr-FR" sz="1200">
                    <a:solidFill>
                      <a:srgbClr val="00B05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Acc Y</a:t>
                </a:r>
                <a:endParaRPr lang="fr-FR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xmlns="" id="{F36865F3-1B0F-44A8-808D-1B8FA96C017F}"/>
                </a:ext>
              </a:extLst>
            </p:cNvPr>
            <p:cNvGrpSpPr/>
            <p:nvPr/>
          </p:nvGrpSpPr>
          <p:grpSpPr>
            <a:xfrm>
              <a:off x="7304905" y="2193677"/>
              <a:ext cx="3904985" cy="3354059"/>
              <a:chOff x="0" y="11250"/>
              <a:chExt cx="2668270" cy="2023110"/>
            </a:xfrm>
          </p:grpSpPr>
          <p:pic>
            <p:nvPicPr>
              <p:cNvPr id="45" name="Image 44">
                <a:extLst>
                  <a:ext uri="{FF2B5EF4-FFF2-40B4-BE49-F238E27FC236}">
                    <a16:creationId xmlns:a16="http://schemas.microsoft.com/office/drawing/2014/main" xmlns="" id="{9B44A5BB-EACC-4AA4-A5AB-510CF9C08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11250"/>
                <a:ext cx="2668270" cy="2023110"/>
              </a:xfrm>
              <a:prstGeom prst="rect">
                <a:avLst/>
              </a:prstGeom>
            </p:spPr>
          </p:pic>
          <p:sp>
            <p:nvSpPr>
              <p:cNvPr id="39" name="Zone de texte 573">
                <a:extLst>
                  <a:ext uri="{FF2B5EF4-FFF2-40B4-BE49-F238E27FC236}">
                    <a16:creationId xmlns:a16="http://schemas.microsoft.com/office/drawing/2014/main" xmlns="" id="{2891EADA-F610-41B2-931F-BE9CBF4598E6}"/>
                  </a:ext>
                </a:extLst>
              </p:cNvPr>
              <p:cNvSpPr txBox="1"/>
              <p:nvPr/>
            </p:nvSpPr>
            <p:spPr>
              <a:xfrm>
                <a:off x="1648047" y="1233377"/>
                <a:ext cx="706753" cy="28695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fr-FR" sz="1200">
                    <a:solidFill>
                      <a:srgbClr val="00B05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Acc Y</a:t>
                </a:r>
                <a:endParaRPr lang="fr-FR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Zone de texte 573">
                <a:extLst>
                  <a:ext uri="{FF2B5EF4-FFF2-40B4-BE49-F238E27FC236}">
                    <a16:creationId xmlns:a16="http://schemas.microsoft.com/office/drawing/2014/main" xmlns="" id="{6CC897B7-B31B-45C9-B5DA-FA898CB92C7F}"/>
                  </a:ext>
                </a:extLst>
              </p:cNvPr>
              <p:cNvSpPr txBox="1"/>
              <p:nvPr/>
            </p:nvSpPr>
            <p:spPr>
              <a:xfrm>
                <a:off x="1669312" y="233916"/>
                <a:ext cx="707255" cy="28701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fr-FR" sz="120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Acc X</a:t>
                </a:r>
                <a:endParaRPr lang="fr-FR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xmlns="" id="{89D093C6-B5B3-4D12-AAC8-8E7F3EF52B8B}"/>
                </a:ext>
              </a:extLst>
            </p:cNvPr>
            <p:cNvSpPr txBox="1"/>
            <p:nvPr/>
          </p:nvSpPr>
          <p:spPr>
            <a:xfrm>
              <a:off x="2806694" y="1412586"/>
              <a:ext cx="8093980" cy="667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Données fournies par le capteur MinIMU pour l’accéléromètre sans puis avec perturbation sur le capteur</a:t>
              </a:r>
            </a:p>
          </p:txBody>
        </p:sp>
      </p:grpSp>
      <p:graphicFrame>
        <p:nvGraphicFramePr>
          <p:cNvPr id="55" name="Graphique 54">
            <a:extLst>
              <a:ext uri="{FF2B5EF4-FFF2-40B4-BE49-F238E27FC236}">
                <a16:creationId xmlns:a16="http://schemas.microsoft.com/office/drawing/2014/main" xmlns="" id="{0DF103CB-5F6D-434C-B029-47C3E21548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4760055"/>
              </p:ext>
            </p:extLst>
          </p:nvPr>
        </p:nvGraphicFramePr>
        <p:xfrm>
          <a:off x="1753593" y="1578190"/>
          <a:ext cx="7194807" cy="5165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3392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5" grpId="0" uiExpand="1" build="p"/>
      <p:bldP spid="35" grpId="0" uiExpand="1"/>
      <p:bldGraphic spid="55" grpId="0" uiExpand="1">
        <p:bldAsOne/>
      </p:bldGraphic>
      <p:bldGraphic spid="55" grpId="1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Pekee 2.0 - Informatique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2894799" y="1568182"/>
            <a:ext cx="3992732" cy="576262"/>
          </a:xfrm>
        </p:spPr>
        <p:txBody>
          <a:bodyPr/>
          <a:lstStyle/>
          <a:p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Mega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err="1"/>
              <a:t>Microcontroleur</a:t>
            </a:r>
            <a:endParaRPr lang="fr-FR" dirty="0"/>
          </a:p>
          <a:p>
            <a:r>
              <a:rPr lang="fr-FR" dirty="0"/>
              <a:t>Embarqué</a:t>
            </a:r>
          </a:p>
          <a:p>
            <a:r>
              <a:rPr lang="fr-FR" dirty="0"/>
              <a:t>Proche de l’hardware</a:t>
            </a:r>
          </a:p>
          <a:p>
            <a:r>
              <a:rPr lang="fr-FR" dirty="0"/>
              <a:t>Intelligence simple</a:t>
            </a:r>
          </a:p>
          <a:p>
            <a:r>
              <a:rPr lang="fr-FR" dirty="0"/>
              <a:t>Temps réel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3"/>
          </p:nvPr>
        </p:nvSpPr>
        <p:spPr>
          <a:xfrm>
            <a:off x="7336793" y="1568182"/>
            <a:ext cx="3999001" cy="576262"/>
          </a:xfrm>
        </p:spPr>
        <p:txBody>
          <a:bodyPr/>
          <a:lstStyle/>
          <a:p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</a:t>
            </a:r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Pi 3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/>
              <a:t>Microprocesseur</a:t>
            </a:r>
          </a:p>
          <a:p>
            <a:r>
              <a:rPr lang="fr-FR" dirty="0"/>
              <a:t>OS Linux – Debian</a:t>
            </a:r>
          </a:p>
          <a:p>
            <a:r>
              <a:rPr lang="fr-FR" dirty="0"/>
              <a:t>Abstraction du système</a:t>
            </a:r>
          </a:p>
          <a:p>
            <a:r>
              <a:rPr lang="fr-FR" dirty="0"/>
              <a:t>Intelligence complique</a:t>
            </a:r>
          </a:p>
          <a:p>
            <a:r>
              <a:rPr lang="fr-FR" dirty="0" err="1"/>
              <a:t>Multi-threads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16/02/2018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7799-A005-43F8-B381-216B60D4FEA7}" type="slidenum">
              <a:rPr lang="fr-FR" smtClean="0"/>
              <a:t>11</a:t>
            </a:fld>
            <a:endParaRPr lang="fr-FR"/>
          </a:p>
        </p:txBody>
      </p:sp>
      <p:pic>
        <p:nvPicPr>
          <p:cNvPr id="2052" name="Picture 4" descr="Résultat de recherche d'images pour &quot;raspberry pi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960" y="2200974"/>
            <a:ext cx="755303" cy="95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arduin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687" y="2452075"/>
            <a:ext cx="974154" cy="9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 descr="Résultat de recherche d'images pour &quot;arduino mega png&quot;">
            <a:extLst>
              <a:ext uri="{FF2B5EF4-FFF2-40B4-BE49-F238E27FC236}">
                <a16:creationId xmlns:a16="http://schemas.microsoft.com/office/drawing/2014/main" xmlns="" id="{085E69BB-08AE-4FC1-A7F6-D64875D39D3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3521" y="3939448"/>
            <a:ext cx="3636010" cy="207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 descr="Résultat de recherche d'images pour &quot;raspberry pi 3 png&quot;">
            <a:extLst>
              <a:ext uri="{FF2B5EF4-FFF2-40B4-BE49-F238E27FC236}">
                <a16:creationId xmlns:a16="http://schemas.microsoft.com/office/drawing/2014/main" xmlns="" id="{187DDE3B-BE26-4C5F-8BE6-EEEFA56EE3E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1575" y="4253137"/>
            <a:ext cx="2604770" cy="145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98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Pekee 2.0 - Informatique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1311579" y="2105105"/>
            <a:ext cx="8915400" cy="3777622"/>
          </a:xfrm>
        </p:spPr>
        <p:txBody>
          <a:bodyPr/>
          <a:lstStyle/>
          <a:p>
            <a:r>
              <a:rPr lang="fr-FR" dirty="0"/>
              <a:t>Liaison série avec le Raspberry</a:t>
            </a:r>
          </a:p>
          <a:p>
            <a:endParaRPr lang="fr-FR" dirty="0"/>
          </a:p>
          <a:p>
            <a:r>
              <a:rPr lang="fr-FR" dirty="0"/>
              <a:t>Moteurs</a:t>
            </a:r>
          </a:p>
          <a:p>
            <a:endParaRPr lang="fr-FR" dirty="0"/>
          </a:p>
          <a:p>
            <a:r>
              <a:rPr lang="fr-FR" dirty="0"/>
              <a:t>Capteurs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16/02/2018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7799-A005-43F8-B381-216B60D4FEA7}" type="slidenum">
              <a:rPr lang="fr-FR" smtClean="0"/>
              <a:t>12</a:t>
            </a:fld>
            <a:endParaRPr lang="fr-FR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311579" y="1578190"/>
            <a:ext cx="8915400" cy="290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>
                <a:solidFill>
                  <a:schemeClr val="accent4">
                    <a:lumMod val="75000"/>
                  </a:schemeClr>
                </a:solidFill>
              </a:rPr>
              <a:t>Arduino</a:t>
            </a:r>
            <a:endParaRPr lang="fr-FR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4D0D6D27-9B2E-4C6D-A3B2-A42032A29C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9689" y="2249623"/>
            <a:ext cx="8460590" cy="363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Pekee 2.0 - Informatique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On/off</a:t>
            </a:r>
          </a:p>
          <a:p>
            <a:pPr lvl="1"/>
            <a:endParaRPr lang="fr-FR" dirty="0"/>
          </a:p>
          <a:p>
            <a:r>
              <a:rPr lang="fr-FR" dirty="0"/>
              <a:t>Joystick</a:t>
            </a:r>
          </a:p>
          <a:p>
            <a:pPr lvl="1"/>
            <a:endParaRPr lang="fr-FR" dirty="0"/>
          </a:p>
          <a:p>
            <a:r>
              <a:rPr lang="fr-FR" dirty="0"/>
              <a:t>SSH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16/02/2018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7799-A005-43F8-B381-216B60D4FEA7}" type="slidenum">
              <a:rPr lang="fr-FR" smtClean="0"/>
              <a:t>13</a:t>
            </a:fld>
            <a:endParaRPr lang="fr-FR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311579" y="1578190"/>
            <a:ext cx="8915400" cy="2909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 err="1">
                <a:solidFill>
                  <a:schemeClr val="accent4">
                    <a:lumMod val="75000"/>
                  </a:schemeClr>
                </a:solidFill>
              </a:rPr>
              <a:t>Raspberry</a:t>
            </a:r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 Pi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5102" y1="39297" x2="15102" y2="39297"/>
                        <a14:backgroundMark x1="25674" y1="37174" x2="25674" y2="371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03" y="1567070"/>
            <a:ext cx="1175658" cy="2091478"/>
          </a:xfrm>
          <a:prstGeom prst="rect">
            <a:avLst/>
          </a:prstGeom>
        </p:spPr>
      </p:pic>
      <p:pic>
        <p:nvPicPr>
          <p:cNvPr id="4100" name="Picture 4" descr="Résultat de recherche d'images pour &quot;putty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232" y="3925196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ésultat de recherche d'images pour &quot;raspberry pi&quot;">
            <a:extLst>
              <a:ext uri="{FF2B5EF4-FFF2-40B4-BE49-F238E27FC236}">
                <a16:creationId xmlns:a16="http://schemas.microsoft.com/office/drawing/2014/main" xmlns="" id="{E0FFEC9F-D133-4065-8FCC-CE9AD27D9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246" y="2106987"/>
            <a:ext cx="755303" cy="95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11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Pistes d’évolution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80657" y="1432419"/>
            <a:ext cx="8915400" cy="4464807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Carte électronique :</a:t>
            </a:r>
          </a:p>
          <a:p>
            <a:pPr lvl="1"/>
            <a:r>
              <a:rPr lang="fr-FR" sz="1800" dirty="0"/>
              <a:t>Rappel de la nappe sur la carte des moteurs</a:t>
            </a:r>
          </a:p>
          <a:p>
            <a:pPr lvl="1"/>
            <a:r>
              <a:rPr lang="fr-FR" sz="1800" dirty="0"/>
              <a:t>Réimpression de la carte des moteurs</a:t>
            </a:r>
          </a:p>
          <a:p>
            <a:pPr lvl="1"/>
            <a:r>
              <a:rPr lang="fr-FR" sz="1800" dirty="0"/>
              <a:t>Ajout des capteurs IR sur la carte moteurs</a:t>
            </a:r>
          </a:p>
          <a:p>
            <a:r>
              <a:rPr lang="fr-FR" dirty="0"/>
              <a:t>Batterie </a:t>
            </a:r>
            <a:r>
              <a:rPr lang="fr-FR" dirty="0" smtClean="0"/>
              <a:t>12/24V </a:t>
            </a:r>
            <a:r>
              <a:rPr lang="fr-FR" dirty="0"/>
              <a:t>+ Alimentation Arduino</a:t>
            </a:r>
          </a:p>
          <a:p>
            <a:r>
              <a:rPr lang="fr-FR" dirty="0"/>
              <a:t>Logiciel :</a:t>
            </a:r>
          </a:p>
          <a:p>
            <a:pPr lvl="1"/>
            <a:r>
              <a:rPr lang="fr-FR" sz="1800" dirty="0"/>
              <a:t>Exploitation du capteur 9 axes</a:t>
            </a:r>
          </a:p>
          <a:p>
            <a:pPr lvl="1"/>
            <a:r>
              <a:rPr lang="fr-FR" sz="1800" dirty="0"/>
              <a:t>Exploitation des capteurs IR</a:t>
            </a:r>
          </a:p>
          <a:p>
            <a:pPr lvl="1"/>
            <a:r>
              <a:rPr lang="fr-FR" sz="1800" dirty="0"/>
              <a:t>Joystick sans fil</a:t>
            </a:r>
          </a:p>
          <a:p>
            <a:pPr lvl="1"/>
            <a:r>
              <a:rPr lang="fr-FR" sz="1800" dirty="0"/>
              <a:t>Interface web</a:t>
            </a:r>
          </a:p>
          <a:p>
            <a:r>
              <a:rPr lang="fr-FR" dirty="0"/>
              <a:t>Avoir un suivi aux niveaux de batteries</a:t>
            </a:r>
          </a:p>
          <a:p>
            <a:r>
              <a:rPr lang="fr-FR" dirty="0"/>
              <a:t>Interaction avec les robots de l’APP RS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16/02/2018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7799-A005-43F8-B381-216B60D4FEA7}" type="slidenum">
              <a:rPr lang="fr-FR" smtClean="0"/>
              <a:t>14</a:t>
            </a:fld>
            <a:endParaRPr lang="fr-FR"/>
          </a:p>
        </p:txBody>
      </p:sp>
      <p:pic>
        <p:nvPicPr>
          <p:cNvPr id="5122" name="Picture 2" descr="Résultat de recherche d'images pour &quot;na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786" y="1152907"/>
            <a:ext cx="1368425" cy="200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ésultat de recherche d'images pour &quot;sans fil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12" y="3418370"/>
            <a:ext cx="4843463" cy="120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268" y="4962797"/>
            <a:ext cx="1428750" cy="1304925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96501A47-C19F-4972-9683-173A36872383}"/>
              </a:ext>
            </a:extLst>
          </p:cNvPr>
          <p:cNvGrpSpPr/>
          <p:nvPr/>
        </p:nvGrpSpPr>
        <p:grpSpPr>
          <a:xfrm>
            <a:off x="453013" y="1228702"/>
            <a:ext cx="2136199" cy="2463773"/>
            <a:chOff x="453013" y="1228702"/>
            <a:chExt cx="2136199" cy="2463773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5C4ECBE2-B715-474C-96C7-1877E2F98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77" t="31044" r="26821"/>
            <a:stretch/>
          </p:blipFill>
          <p:spPr>
            <a:xfrm>
              <a:off x="453013" y="1228702"/>
              <a:ext cx="2136199" cy="1849029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xmlns="" id="{64805318-FDBA-4D84-B1B2-34F2E664DAEA}"/>
                </a:ext>
              </a:extLst>
            </p:cNvPr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1857" t="28318" r="28652" b="27410"/>
            <a:stretch/>
          </p:blipFill>
          <p:spPr bwMode="auto">
            <a:xfrm>
              <a:off x="644193" y="2655520"/>
              <a:ext cx="1645285" cy="103695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0277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79C38251-AC55-4448-8464-11A1BAD04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16/02/2018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F529B7DF-7CCE-48E4-9BA9-5C044032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1FFBED07-A3D9-41FB-BEFE-D28E21618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7799-A005-43F8-B381-216B60D4FEA7}" type="slidenum">
              <a:rPr lang="fr-FR" smtClean="0"/>
              <a:t>15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xmlns="" id="{2B47CDF6-070E-4B0A-B5B6-94A8A090C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xmlns="" id="{4E4B9A54-905B-424A-9C23-A34D205C9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1151" y="1264555"/>
            <a:ext cx="9572797" cy="4464807"/>
          </a:xfrm>
        </p:spPr>
        <p:txBody>
          <a:bodyPr>
            <a:normAutofit lnSpcReduction="10000"/>
          </a:bodyPr>
          <a:lstStyle/>
          <a:p>
            <a:r>
              <a:rPr lang="fr-FR" dirty="0"/>
              <a:t>Objectif initial quasiment atteint :</a:t>
            </a:r>
          </a:p>
          <a:p>
            <a:pPr lvl="1"/>
            <a:r>
              <a:rPr lang="fr-FR" dirty="0"/>
              <a:t>Nouvelle structure intérieure</a:t>
            </a:r>
          </a:p>
          <a:p>
            <a:pPr lvl="1"/>
            <a:r>
              <a:rPr lang="fr-FR" dirty="0"/>
              <a:t>Circuit électronique complet</a:t>
            </a:r>
          </a:p>
          <a:p>
            <a:pPr lvl="1"/>
            <a:r>
              <a:rPr lang="fr-FR" dirty="0"/>
              <a:t>Gestion de l’alimentation du système</a:t>
            </a:r>
          </a:p>
          <a:p>
            <a:pPr lvl="1"/>
            <a:r>
              <a:rPr lang="fr-FR" dirty="0"/>
              <a:t>Pilotage du robot depuis un Joystick</a:t>
            </a:r>
          </a:p>
          <a:p>
            <a:r>
              <a:rPr lang="fr-FR" dirty="0"/>
              <a:t>Mais il manque :</a:t>
            </a:r>
          </a:p>
          <a:p>
            <a:pPr lvl="1"/>
            <a:r>
              <a:rPr lang="fr-FR" dirty="0"/>
              <a:t>La batterie des moteurs</a:t>
            </a:r>
          </a:p>
          <a:p>
            <a:pPr lvl="1"/>
            <a:r>
              <a:rPr lang="fr-FR" dirty="0"/>
              <a:t>L’exploitation du capteur 9 axes pour permettre un asservissement sur la trajectoire du robot</a:t>
            </a:r>
          </a:p>
          <a:p>
            <a:pPr lvl="1"/>
            <a:r>
              <a:rPr lang="fr-FR" dirty="0"/>
              <a:t>L’intégration des capteurs infrarouges</a:t>
            </a:r>
          </a:p>
          <a:p>
            <a:pPr lvl="1"/>
            <a:r>
              <a:rPr lang="fr-FR" dirty="0"/>
              <a:t>Le contrôle à distance</a:t>
            </a:r>
          </a:p>
          <a:p>
            <a:r>
              <a:rPr lang="fr-FR" dirty="0"/>
              <a:t>Projet très enrichissant faisant appel aux diverses compétences acquises durant notre formation (instrumentation, électronique, automatique, informatique…)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12A0B920-5DC6-4ABA-A908-91B689CDCB70}"/>
              </a:ext>
            </a:extLst>
          </p:cNvPr>
          <p:cNvSpPr txBox="1"/>
          <p:nvPr/>
        </p:nvSpPr>
        <p:spPr>
          <a:xfrm>
            <a:off x="2281151" y="5761105"/>
            <a:ext cx="937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 Merci à toutes les personnes qui nous ont accordé de leur temps pour ce projet 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44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Merci pour votre attention</a:t>
            </a:r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b="1" dirty="0"/>
              <a:t>Pekeement votre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16/02/2018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862" y="958080"/>
            <a:ext cx="1847850" cy="24669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513139" y="958080"/>
            <a:ext cx="1847850" cy="24669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17A3E35D-9499-48C1-9329-070D39407D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2" t="16058" r="3959" b="18927"/>
          <a:stretch/>
        </p:blipFill>
        <p:spPr>
          <a:xfrm>
            <a:off x="5885411" y="722740"/>
            <a:ext cx="2310938" cy="27030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390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770110" y="1264555"/>
            <a:ext cx="2143125" cy="214312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1479666"/>
            <a:ext cx="8915400" cy="4505498"/>
          </a:xfrm>
        </p:spPr>
        <p:txBody>
          <a:bodyPr>
            <a:normAutofit lnSpcReduction="10000"/>
          </a:bodyPr>
          <a:lstStyle/>
          <a:p>
            <a:r>
              <a:rPr lang="fr-FR" sz="2400" dirty="0" err="1"/>
              <a:t>Pekee</a:t>
            </a:r>
            <a:r>
              <a:rPr lang="fr-FR" sz="2400" dirty="0"/>
              <a:t> 1.0</a:t>
            </a:r>
          </a:p>
          <a:p>
            <a:pPr lvl="1"/>
            <a:r>
              <a:rPr lang="fr-FR" sz="2000" dirty="0" smtClean="0"/>
              <a:t>Origine</a:t>
            </a:r>
            <a:endParaRPr lang="fr-FR" sz="2000" dirty="0"/>
          </a:p>
          <a:p>
            <a:pPr lvl="1"/>
            <a:r>
              <a:rPr lang="fr-FR" sz="2000" dirty="0" smtClean="0"/>
              <a:t>Historique</a:t>
            </a:r>
            <a:endParaRPr lang="fr-FR" sz="2000" dirty="0"/>
          </a:p>
          <a:p>
            <a:r>
              <a:rPr lang="fr-FR" sz="2400" dirty="0" err="1"/>
              <a:t>Pekee</a:t>
            </a:r>
            <a:r>
              <a:rPr lang="fr-FR" sz="2400" dirty="0"/>
              <a:t> 2.0</a:t>
            </a:r>
          </a:p>
          <a:p>
            <a:pPr lvl="1"/>
            <a:r>
              <a:rPr lang="fr-FR" sz="2000" dirty="0"/>
              <a:t>Objectifs</a:t>
            </a:r>
          </a:p>
          <a:p>
            <a:pPr lvl="1"/>
            <a:r>
              <a:rPr lang="fr-FR" sz="2000" dirty="0"/>
              <a:t>Gestion de projet</a:t>
            </a:r>
          </a:p>
          <a:p>
            <a:pPr lvl="1"/>
            <a:r>
              <a:rPr lang="fr-FR" sz="2000" dirty="0"/>
              <a:t>Electronique</a:t>
            </a:r>
          </a:p>
          <a:p>
            <a:pPr lvl="1"/>
            <a:r>
              <a:rPr lang="fr-FR" sz="2000" dirty="0"/>
              <a:t>Informatique</a:t>
            </a:r>
          </a:p>
          <a:p>
            <a:r>
              <a:rPr lang="fr-FR" sz="2400" dirty="0"/>
              <a:t>Pistes d’évolution</a:t>
            </a:r>
          </a:p>
          <a:p>
            <a:r>
              <a:rPr lang="fr-FR" sz="2400" dirty="0"/>
              <a:t>Conclusion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16/02/2018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7799-A005-43F8-B381-216B60D4FEA7}" type="slidenum">
              <a:rPr lang="fr-FR" smtClean="0"/>
              <a:t>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684" y="3564076"/>
            <a:ext cx="20859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3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Pekee</a:t>
            </a:r>
            <a:r>
              <a:rPr lang="fr-FR" dirty="0"/>
              <a:t> 1.0 - </a:t>
            </a:r>
            <a:r>
              <a:rPr lang="fr-FR" dirty="0" smtClean="0"/>
              <a:t>Origine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WANY ROBOTICS</a:t>
            </a:r>
          </a:p>
          <a:p>
            <a:r>
              <a:rPr lang="fr-FR" sz="2000" dirty="0"/>
              <a:t>Années 2000</a:t>
            </a:r>
          </a:p>
          <a:p>
            <a:r>
              <a:rPr lang="fr-FR" sz="2000" dirty="0"/>
              <a:t>Plate-forme standard de la robotique</a:t>
            </a:r>
          </a:p>
          <a:p>
            <a:r>
              <a:rPr lang="fr-FR" sz="2000" dirty="0"/>
              <a:t>Modulable avec cartes électroniques</a:t>
            </a:r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16/02/2018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7799-A005-43F8-B381-216B60D4FEA7}" type="slidenum">
              <a:rPr lang="fr-FR" smtClean="0"/>
              <a:t>3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696" y="4022411"/>
            <a:ext cx="2644343" cy="1983257"/>
          </a:xfrm>
          <a:prstGeom prst="rect">
            <a:avLst/>
          </a:prstGeom>
        </p:spPr>
      </p:pic>
      <p:pic>
        <p:nvPicPr>
          <p:cNvPr id="2054" name="Picture 6" descr="Résultat de recherche d'images pour &quot;wany robotics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778" y="2133600"/>
            <a:ext cx="3290402" cy="114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3296" y="3773815"/>
            <a:ext cx="3751971" cy="210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0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Pekee</a:t>
            </a:r>
            <a:r>
              <a:rPr lang="fr-FR" dirty="0"/>
              <a:t> 1.0 - Historiques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>
            <a:normAutofit/>
          </a:bodyPr>
          <a:lstStyle/>
          <a:p>
            <a:r>
              <a:rPr lang="fr-FR" sz="2000" dirty="0"/>
              <a:t>15 ans dans un placard</a:t>
            </a:r>
          </a:p>
          <a:p>
            <a:r>
              <a:rPr lang="fr-FR" sz="2000" dirty="0"/>
              <a:t>Reprise du projet en 2016</a:t>
            </a:r>
          </a:p>
          <a:p>
            <a:r>
              <a:rPr lang="fr-FR" sz="2000" dirty="0"/>
              <a:t>Etat des lieux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16/02/2018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7799-A005-43F8-B381-216B60D4FEA7}" type="slidenum">
              <a:rPr lang="fr-FR" smtClean="0"/>
              <a:t>4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127" y="1316736"/>
            <a:ext cx="2571563" cy="257156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441115" y="2548858"/>
            <a:ext cx="170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15 ans</a:t>
            </a:r>
            <a:endParaRPr lang="fr-FR" b="1" dirty="0">
              <a:solidFill>
                <a:srgbClr val="FF0000"/>
              </a:solidFill>
            </a:endParaRPr>
          </a:p>
        </p:txBody>
      </p:sp>
      <p:pic>
        <p:nvPicPr>
          <p:cNvPr id="12" name="Shape 73" descr="IMG_2782.JPG"/>
          <p:cNvPicPr preferRelativeResize="0"/>
          <p:nvPr/>
        </p:nvPicPr>
        <p:blipFill rotWithShape="1">
          <a:blip r:embed="rId3">
            <a:alphaModFix/>
          </a:blip>
          <a:srcRect l="54864" t="1921" r="31121" b="47737"/>
          <a:stretch/>
        </p:blipFill>
        <p:spPr>
          <a:xfrm rot="5400000">
            <a:off x="7548271" y="2897445"/>
            <a:ext cx="622300" cy="167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" t="10926" r="3878" b="14074"/>
          <a:stretch/>
        </p:blipFill>
        <p:spPr>
          <a:xfrm>
            <a:off x="5597107" y="3728562"/>
            <a:ext cx="1250402" cy="18415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9" t="3116" r="24688" b="12011"/>
          <a:stretch/>
        </p:blipFill>
        <p:spPr>
          <a:xfrm>
            <a:off x="7096304" y="4466618"/>
            <a:ext cx="1257300" cy="1468988"/>
          </a:xfrm>
          <a:prstGeom prst="rect">
            <a:avLst/>
          </a:prstGeom>
        </p:spPr>
      </p:pic>
      <p:pic>
        <p:nvPicPr>
          <p:cNvPr id="16" name="Shape 73" descr="IMG_2782.JPG"/>
          <p:cNvPicPr preferRelativeResize="0"/>
          <p:nvPr/>
        </p:nvPicPr>
        <p:blipFill rotWithShape="1">
          <a:blip r:embed="rId3">
            <a:alphaModFix/>
          </a:blip>
          <a:srcRect r="49973"/>
          <a:stretch/>
        </p:blipFill>
        <p:spPr>
          <a:xfrm>
            <a:off x="2617057" y="3424495"/>
            <a:ext cx="1319790" cy="24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73" descr="IMG_2782.JPG"/>
          <p:cNvPicPr preferRelativeResize="0"/>
          <p:nvPr/>
        </p:nvPicPr>
        <p:blipFill rotWithShape="1">
          <a:blip r:embed="rId3">
            <a:alphaModFix/>
          </a:blip>
          <a:srcRect l="51457" t="55029"/>
          <a:stretch/>
        </p:blipFill>
        <p:spPr>
          <a:xfrm rot="16200000">
            <a:off x="3771171" y="4048670"/>
            <a:ext cx="1834417" cy="120836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AutoShape 6" descr="Résultat de recherche d'images pour &quot;check green&quot;"/>
          <p:cNvSpPr>
            <a:spLocks noChangeAspect="1" noChangeArrowheads="1"/>
          </p:cNvSpPr>
          <p:nvPr/>
        </p:nvSpPr>
        <p:spPr bwMode="auto">
          <a:xfrm>
            <a:off x="155575" y="-966788"/>
            <a:ext cx="2257425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6" name="Picture 12" descr="Image associé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321" y="4060442"/>
            <a:ext cx="955783" cy="95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Image associé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788" y="4046796"/>
            <a:ext cx="955783" cy="95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Image associé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159" y="3425961"/>
            <a:ext cx="619366" cy="61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ésultat de recherche d'images pour &quot;red cross&quot;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392" y="4176556"/>
            <a:ext cx="958154" cy="95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Image associé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2636" y="7959023"/>
            <a:ext cx="202764" cy="20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 descr="Résultat de recherche d'images pour &quot;red cross&quot;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371" y="4668071"/>
            <a:ext cx="958154" cy="95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68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Pekee</a:t>
            </a:r>
            <a:r>
              <a:rPr lang="fr-FR" dirty="0"/>
              <a:t> 2.0 - Objectifs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16/02/2018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7799-A005-43F8-B381-216B60D4FEA7}" type="slidenum">
              <a:rPr lang="fr-FR" smtClean="0"/>
              <a:t>5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D9CE3499-E2C3-4C3D-BCFB-65BB97E40A7A}"/>
              </a:ext>
            </a:extLst>
          </p:cNvPr>
          <p:cNvGrpSpPr/>
          <p:nvPr/>
        </p:nvGrpSpPr>
        <p:grpSpPr>
          <a:xfrm>
            <a:off x="1227289" y="1235460"/>
            <a:ext cx="9737422" cy="4220768"/>
            <a:chOff x="1227289" y="1504890"/>
            <a:chExt cx="9737422" cy="4220768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7289" y="2048991"/>
              <a:ext cx="9737422" cy="367666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5FD01EBF-E5D0-4213-A2FF-5D7F564F5953}"/>
                </a:ext>
              </a:extLst>
            </p:cNvPr>
            <p:cNvSpPr/>
            <p:nvPr/>
          </p:nvSpPr>
          <p:spPr>
            <a:xfrm>
              <a:off x="2545431" y="1504890"/>
              <a:ext cx="77075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Vision globale du projet à la fin de la réhabilitation de Pekee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0BB83E5-B7E6-47C8-95A0-605E5465A83C}"/>
              </a:ext>
            </a:extLst>
          </p:cNvPr>
          <p:cNvSpPr/>
          <p:nvPr/>
        </p:nvSpPr>
        <p:spPr>
          <a:xfrm>
            <a:off x="1311579" y="5522453"/>
            <a:ext cx="973742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ts val="1000"/>
              </a:spcBef>
              <a:buClr>
                <a:srgbClr val="353535"/>
              </a:buClr>
              <a:buFont typeface="Wingdings 3" charset="2"/>
              <a:buChar char=""/>
            </a:pPr>
            <a:r>
              <a:rPr lang="fr-FR" sz="2000" b="1" u="sng" dirty="0">
                <a:solidFill>
                  <a:prstClr val="black">
                    <a:lumMod val="75000"/>
                    <a:lumOff val="25000"/>
                  </a:prstClr>
                </a:solidFill>
              </a:rPr>
              <a:t>Notre objectif :</a:t>
            </a:r>
            <a:r>
              <a:rPr lang="fr-F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</a:rPr>
              <a:t>Livrer un robot complètement autonome embarquant les différents capteurs, les batteries et son </a:t>
            </a:r>
            <a:r>
              <a:rPr lang="fr-FR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intelligence</a:t>
            </a:r>
            <a:endParaRPr lang="fr-F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94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Pekee</a:t>
            </a:r>
            <a:r>
              <a:rPr lang="fr-FR" dirty="0"/>
              <a:t> 2.0 – Gestion de projet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Trello</a:t>
            </a:r>
            <a:endParaRPr lang="fr-FR" dirty="0"/>
          </a:p>
          <a:p>
            <a:r>
              <a:rPr lang="fr-FR" dirty="0"/>
              <a:t>WhatsApp</a:t>
            </a:r>
          </a:p>
          <a:p>
            <a:r>
              <a:rPr lang="fr-FR" dirty="0" err="1"/>
              <a:t>Github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16/02/2018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7799-A005-43F8-B381-216B60D4FEA7}" type="slidenum">
              <a:rPr lang="fr-FR" smtClean="0"/>
              <a:t>6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755136"/>
            <a:ext cx="3928056" cy="190919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912" y="1866325"/>
            <a:ext cx="4542073" cy="3777621"/>
          </a:xfrm>
          <a:prstGeom prst="rect">
            <a:avLst/>
          </a:prstGeom>
        </p:spPr>
      </p:pic>
      <p:pic>
        <p:nvPicPr>
          <p:cNvPr id="6146" name="Picture 2" descr="Résultat de recherche d'images pour &quot;whatsapp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64" y="1788364"/>
            <a:ext cx="1156004" cy="115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28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7520"/>
          </a:xfrm>
        </p:spPr>
        <p:txBody>
          <a:bodyPr/>
          <a:lstStyle/>
          <a:p>
            <a:r>
              <a:rPr lang="fr-FR" dirty="0"/>
              <a:t>Pekee 2.0 – Electronique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16/02/2018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7799-A005-43F8-B381-216B60D4FEA7}" type="slidenum">
              <a:rPr lang="fr-FR" smtClean="0"/>
              <a:t>7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311579" y="1578190"/>
            <a:ext cx="8915400" cy="503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Structure de Pekee et carte électronique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xmlns="" id="{D089323C-B202-4468-91B3-DAF50A67D47D}"/>
              </a:ext>
            </a:extLst>
          </p:cNvPr>
          <p:cNvGrpSpPr/>
          <p:nvPr/>
        </p:nvGrpSpPr>
        <p:grpSpPr>
          <a:xfrm>
            <a:off x="1311579" y="2129698"/>
            <a:ext cx="4043971" cy="3957671"/>
            <a:chOff x="85060" y="0"/>
            <a:chExt cx="3200535" cy="2749535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xmlns="" id="{BB60F6C1-C1A1-4DFE-8487-959B9196D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29" t="20659" r="13032" b="7875"/>
            <a:stretch/>
          </p:blipFill>
          <p:spPr bwMode="auto">
            <a:xfrm>
              <a:off x="137743" y="42530"/>
              <a:ext cx="1690659" cy="270700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6" name="Zone de texte 307">
              <a:extLst>
                <a:ext uri="{FF2B5EF4-FFF2-40B4-BE49-F238E27FC236}">
                  <a16:creationId xmlns:a16="http://schemas.microsoft.com/office/drawing/2014/main" xmlns="" id="{D69EC33B-18AB-40FE-8018-FCEE2D999972}"/>
                </a:ext>
              </a:extLst>
            </p:cNvPr>
            <p:cNvSpPr txBox="1"/>
            <p:nvPr/>
          </p:nvSpPr>
          <p:spPr>
            <a:xfrm>
              <a:off x="1796902" y="1967023"/>
              <a:ext cx="756876" cy="31873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La base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Zone de texte 308">
              <a:extLst>
                <a:ext uri="{FF2B5EF4-FFF2-40B4-BE49-F238E27FC236}">
                  <a16:creationId xmlns:a16="http://schemas.microsoft.com/office/drawing/2014/main" xmlns="" id="{FA9FD7D7-309F-41F4-BB62-9883EF5F7E7A}"/>
                </a:ext>
              </a:extLst>
            </p:cNvPr>
            <p:cNvSpPr txBox="1"/>
            <p:nvPr/>
          </p:nvSpPr>
          <p:spPr>
            <a:xfrm>
              <a:off x="127036" y="506257"/>
              <a:ext cx="577775" cy="31873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00B0F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La tête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00B0F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Zone de texte 309">
              <a:extLst>
                <a:ext uri="{FF2B5EF4-FFF2-40B4-BE49-F238E27FC236}">
                  <a16:creationId xmlns:a16="http://schemas.microsoft.com/office/drawing/2014/main" xmlns="" id="{67345BD2-D844-4418-BC0D-9A18E49D4575}"/>
                </a:ext>
              </a:extLst>
            </p:cNvPr>
            <p:cNvSpPr txBox="1"/>
            <p:nvPr/>
          </p:nvSpPr>
          <p:spPr>
            <a:xfrm>
              <a:off x="85060" y="0"/>
              <a:ext cx="756876" cy="4572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00B05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 cerveau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00B05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xmlns="" id="{71EEAFC4-1F94-46A5-BF98-D60467574404}"/>
                </a:ext>
              </a:extLst>
            </p:cNvPr>
            <p:cNvSpPr/>
            <p:nvPr/>
          </p:nvSpPr>
          <p:spPr>
            <a:xfrm>
              <a:off x="233916" y="1041991"/>
              <a:ext cx="1444705" cy="161874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xmlns="" id="{1445A915-4BEE-4BEF-B796-6DDF18EBD107}"/>
                </a:ext>
              </a:extLst>
            </p:cNvPr>
            <p:cNvSpPr/>
            <p:nvPr/>
          </p:nvSpPr>
          <p:spPr>
            <a:xfrm>
              <a:off x="637953" y="606056"/>
              <a:ext cx="850206" cy="423692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7D51528B-6E74-4D9E-9C3E-2CDDBCC5EC0C}"/>
                </a:ext>
              </a:extLst>
            </p:cNvPr>
            <p:cNvSpPr/>
            <p:nvPr/>
          </p:nvSpPr>
          <p:spPr>
            <a:xfrm>
              <a:off x="776177" y="159488"/>
              <a:ext cx="562049" cy="38277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2" name="Zone de texte 313">
              <a:extLst>
                <a:ext uri="{FF2B5EF4-FFF2-40B4-BE49-F238E27FC236}">
                  <a16:creationId xmlns:a16="http://schemas.microsoft.com/office/drawing/2014/main" xmlns="" id="{209D9677-5FD7-43B8-8FA7-BB59B88FFCC3}"/>
                </a:ext>
              </a:extLst>
            </p:cNvPr>
            <p:cNvSpPr txBox="1"/>
            <p:nvPr/>
          </p:nvSpPr>
          <p:spPr>
            <a:xfrm>
              <a:off x="1839567" y="1010138"/>
              <a:ext cx="1446028" cy="80451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80808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Nappe de communication entre les différentes parties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80808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xmlns="" id="{1F3377DF-3CB9-4E6C-BFCF-D2A2BBC9D457}"/>
                </a:ext>
              </a:extLst>
            </p:cNvPr>
            <p:cNvCxnSpPr/>
            <p:nvPr/>
          </p:nvCxnSpPr>
          <p:spPr>
            <a:xfrm flipH="1">
              <a:off x="1105582" y="1328627"/>
              <a:ext cx="9040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xmlns="" id="{955C347B-B31D-441E-A450-DC49D0A0F97A}"/>
              </a:ext>
            </a:extLst>
          </p:cNvPr>
          <p:cNvGrpSpPr/>
          <p:nvPr/>
        </p:nvGrpSpPr>
        <p:grpSpPr>
          <a:xfrm>
            <a:off x="5633166" y="4251550"/>
            <a:ext cx="6315769" cy="1854667"/>
            <a:chOff x="-127591" y="-185394"/>
            <a:chExt cx="6316937" cy="1855253"/>
          </a:xfrm>
        </p:grpSpPr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xmlns="" id="{E726CEDA-33E2-48A8-91F8-2D7B4E189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198" t="32184" r="26651" b="30282"/>
            <a:stretch/>
          </p:blipFill>
          <p:spPr bwMode="auto">
            <a:xfrm>
              <a:off x="53158" y="31827"/>
              <a:ext cx="950662" cy="131899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xmlns="" id="{A282F512-338E-46AD-9B3B-9FB69336F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1549" t="26939" r="25184" b="38869"/>
            <a:stretch/>
          </p:blipFill>
          <p:spPr bwMode="auto">
            <a:xfrm>
              <a:off x="4879424" y="0"/>
              <a:ext cx="1116859" cy="127641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xmlns="" id="{EC1B26DB-D881-4982-87F2-4707C64CE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39161" y="276408"/>
              <a:ext cx="1212300" cy="698877"/>
            </a:xfrm>
            <a:prstGeom prst="rect">
              <a:avLst/>
            </a:prstGeom>
          </p:spPr>
        </p:pic>
        <p:sp>
          <p:nvSpPr>
            <p:cNvPr id="40" name="Flèche : droite 39">
              <a:extLst>
                <a:ext uri="{FF2B5EF4-FFF2-40B4-BE49-F238E27FC236}">
                  <a16:creationId xmlns:a16="http://schemas.microsoft.com/office/drawing/2014/main" xmlns="" id="{E3A33C2F-BDC2-4C43-8D2C-7FE70BA73D68}"/>
                </a:ext>
              </a:extLst>
            </p:cNvPr>
            <p:cNvSpPr/>
            <p:nvPr/>
          </p:nvSpPr>
          <p:spPr>
            <a:xfrm>
              <a:off x="1031269" y="467756"/>
              <a:ext cx="1286629" cy="404037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42" name="Flèche : droite 41">
              <a:extLst>
                <a:ext uri="{FF2B5EF4-FFF2-40B4-BE49-F238E27FC236}">
                  <a16:creationId xmlns:a16="http://schemas.microsoft.com/office/drawing/2014/main" xmlns="" id="{8EB21B69-6312-4760-8F8E-D5F06F80CB01}"/>
                </a:ext>
              </a:extLst>
            </p:cNvPr>
            <p:cNvSpPr/>
            <p:nvPr/>
          </p:nvSpPr>
          <p:spPr>
            <a:xfrm>
              <a:off x="3614992" y="510349"/>
              <a:ext cx="1264348" cy="40403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43" name="Zone de texte 168">
              <a:extLst>
                <a:ext uri="{FF2B5EF4-FFF2-40B4-BE49-F238E27FC236}">
                  <a16:creationId xmlns:a16="http://schemas.microsoft.com/office/drawing/2014/main" xmlns="" id="{84FBEB61-3C07-4040-A865-2B02A55297FF}"/>
                </a:ext>
              </a:extLst>
            </p:cNvPr>
            <p:cNvSpPr txBox="1"/>
            <p:nvPr/>
          </p:nvSpPr>
          <p:spPr>
            <a:xfrm>
              <a:off x="-127591" y="1350882"/>
              <a:ext cx="1382233" cy="31897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Roue folle initiale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Zone de texte 169">
              <a:extLst>
                <a:ext uri="{FF2B5EF4-FFF2-40B4-BE49-F238E27FC236}">
                  <a16:creationId xmlns:a16="http://schemas.microsoft.com/office/drawing/2014/main" xmlns="" id="{AE0EE8FE-4B63-4AAA-B7DF-83F082C0B56B}"/>
                </a:ext>
              </a:extLst>
            </p:cNvPr>
            <p:cNvSpPr txBox="1"/>
            <p:nvPr/>
          </p:nvSpPr>
          <p:spPr>
            <a:xfrm>
              <a:off x="2286000" y="975337"/>
              <a:ext cx="1381760" cy="60328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7B7B7B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Roue folle à bille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7B7B7B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Zone de texte 170">
              <a:extLst>
                <a:ext uri="{FF2B5EF4-FFF2-40B4-BE49-F238E27FC236}">
                  <a16:creationId xmlns:a16="http://schemas.microsoft.com/office/drawing/2014/main" xmlns="" id="{CA70F860-B05D-4245-9399-ED90DD7A4726}"/>
                </a:ext>
              </a:extLst>
            </p:cNvPr>
            <p:cNvSpPr txBox="1"/>
            <p:nvPr/>
          </p:nvSpPr>
          <p:spPr>
            <a:xfrm>
              <a:off x="4679996" y="1259648"/>
              <a:ext cx="1509350" cy="31897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C4591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Nouvelle roue folle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C4591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Zone de texte 171">
              <a:extLst>
                <a:ext uri="{FF2B5EF4-FFF2-40B4-BE49-F238E27FC236}">
                  <a16:creationId xmlns:a16="http://schemas.microsoft.com/office/drawing/2014/main" xmlns="" id="{53042CCC-8359-403A-8940-842C6AF643DB}"/>
                </a:ext>
              </a:extLst>
            </p:cNvPr>
            <p:cNvSpPr txBox="1"/>
            <p:nvPr/>
          </p:nvSpPr>
          <p:spPr>
            <a:xfrm>
              <a:off x="3463923" y="-185394"/>
              <a:ext cx="1425204" cy="64858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0070C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Adaptation de la roue au robot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0070C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Zone de texte 172">
              <a:extLst>
                <a:ext uri="{FF2B5EF4-FFF2-40B4-BE49-F238E27FC236}">
                  <a16:creationId xmlns:a16="http://schemas.microsoft.com/office/drawing/2014/main" xmlns="" id="{476BF96C-B93E-47CD-A5F0-B88438E56DA2}"/>
                </a:ext>
              </a:extLst>
            </p:cNvPr>
            <p:cNvSpPr txBox="1"/>
            <p:nvPr/>
          </p:nvSpPr>
          <p:spPr>
            <a:xfrm>
              <a:off x="894742" y="-32852"/>
              <a:ext cx="1498253" cy="64858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80808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Changement de roue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80808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8" name="Image 47">
            <a:extLst>
              <a:ext uri="{FF2B5EF4-FFF2-40B4-BE49-F238E27FC236}">
                <a16:creationId xmlns:a16="http://schemas.microsoft.com/office/drawing/2014/main" xmlns="" id="{C64F69DA-990E-4C8D-95C2-749BAE20AF3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9621" y="1957265"/>
            <a:ext cx="3699179" cy="2242530"/>
          </a:xfrm>
          <a:prstGeom prst="rect">
            <a:avLst/>
          </a:prstGeom>
          <a:noFill/>
        </p:spPr>
      </p:pic>
      <p:grpSp>
        <p:nvGrpSpPr>
          <p:cNvPr id="49" name="Groupe 48">
            <a:extLst>
              <a:ext uri="{FF2B5EF4-FFF2-40B4-BE49-F238E27FC236}">
                <a16:creationId xmlns:a16="http://schemas.microsoft.com/office/drawing/2014/main" xmlns="" id="{07CDFA67-5ECC-4475-A8D0-45E91706C40B}"/>
              </a:ext>
            </a:extLst>
          </p:cNvPr>
          <p:cNvGrpSpPr/>
          <p:nvPr/>
        </p:nvGrpSpPr>
        <p:grpSpPr>
          <a:xfrm>
            <a:off x="5671545" y="2097627"/>
            <a:ext cx="2136199" cy="1985813"/>
            <a:chOff x="1795952" y="2212776"/>
            <a:chExt cx="2800657" cy="2308566"/>
          </a:xfrm>
        </p:grpSpPr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xmlns="" id="{E78DA338-CE7F-490A-80A6-BA07916B1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77" t="31044" r="26821"/>
            <a:stretch/>
          </p:blipFill>
          <p:spPr>
            <a:xfrm>
              <a:off x="1795952" y="2212776"/>
              <a:ext cx="2800657" cy="2149550"/>
            </a:xfrm>
            <a:prstGeom prst="rect">
              <a:avLst/>
            </a:prstGeom>
          </p:spPr>
        </p:pic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xmlns="" id="{159B9572-5998-427F-BAB8-BC75B560FB7B}"/>
                </a:ext>
              </a:extLst>
            </p:cNvPr>
            <p:cNvSpPr txBox="1"/>
            <p:nvPr/>
          </p:nvSpPr>
          <p:spPr>
            <a:xfrm>
              <a:off x="1916964" y="3769963"/>
              <a:ext cx="2438400" cy="751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Moteurs + Capteurs</a:t>
              </a:r>
            </a:p>
          </p:txBody>
        </p:sp>
      </p:grpSp>
      <p:sp>
        <p:nvSpPr>
          <p:cNvPr id="52" name="Zone de texte 307">
            <a:extLst>
              <a:ext uri="{FF2B5EF4-FFF2-40B4-BE49-F238E27FC236}">
                <a16:creationId xmlns:a16="http://schemas.microsoft.com/office/drawing/2014/main" xmlns="" id="{A820CE69-188D-4E15-A435-51F41BBCDA50}"/>
              </a:ext>
            </a:extLst>
          </p:cNvPr>
          <p:cNvSpPr txBox="1"/>
          <p:nvPr/>
        </p:nvSpPr>
        <p:spPr>
          <a:xfrm>
            <a:off x="4623823" y="2192401"/>
            <a:ext cx="1140024" cy="50306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fr-FR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base</a:t>
            </a:r>
            <a:endParaRPr lang="fr-FR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fr-FR" sz="20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3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EBB2E4A0-0B86-45C0-A8F1-08A27A575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16/02/2018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7D8F568F-D475-4942-9047-7B263A6A1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276F90B3-54D3-41D7-B0DB-969A1A7B1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7799-A005-43F8-B381-216B60D4FEA7}" type="slidenum">
              <a:rPr lang="fr-FR" smtClean="0"/>
              <a:t>8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xmlns="" id="{4AE8BB5E-9810-4215-A4CA-36016D661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dirty="0"/>
              <a:t>Pekee 2.0 – Electronique 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F26529A6-CAB2-4042-90E0-0A8BE8E7627C}"/>
              </a:ext>
            </a:extLst>
          </p:cNvPr>
          <p:cNvGrpSpPr/>
          <p:nvPr/>
        </p:nvGrpSpPr>
        <p:grpSpPr>
          <a:xfrm>
            <a:off x="1311579" y="2129698"/>
            <a:ext cx="4043971" cy="3957671"/>
            <a:chOff x="85060" y="0"/>
            <a:chExt cx="3200535" cy="2749535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xmlns="" id="{1FE5E1EB-449E-44A2-ACFF-E7427ECE9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29" t="20659" r="13032" b="7875"/>
            <a:stretch/>
          </p:blipFill>
          <p:spPr bwMode="auto">
            <a:xfrm>
              <a:off x="137743" y="42530"/>
              <a:ext cx="1690659" cy="270700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5" name="Zone de texte 307">
              <a:extLst>
                <a:ext uri="{FF2B5EF4-FFF2-40B4-BE49-F238E27FC236}">
                  <a16:creationId xmlns:a16="http://schemas.microsoft.com/office/drawing/2014/main" xmlns="" id="{2C31B8AA-6D67-4A76-91A8-3122128ACBD6}"/>
                </a:ext>
              </a:extLst>
            </p:cNvPr>
            <p:cNvSpPr txBox="1"/>
            <p:nvPr/>
          </p:nvSpPr>
          <p:spPr>
            <a:xfrm>
              <a:off x="1796902" y="1967023"/>
              <a:ext cx="756876" cy="31873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La base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Zone de texte 308">
              <a:extLst>
                <a:ext uri="{FF2B5EF4-FFF2-40B4-BE49-F238E27FC236}">
                  <a16:creationId xmlns:a16="http://schemas.microsoft.com/office/drawing/2014/main" xmlns="" id="{2B6E20A6-CC2D-4ECB-BEE1-4B6DA90FC285}"/>
                </a:ext>
              </a:extLst>
            </p:cNvPr>
            <p:cNvSpPr txBox="1"/>
            <p:nvPr/>
          </p:nvSpPr>
          <p:spPr>
            <a:xfrm>
              <a:off x="127036" y="506257"/>
              <a:ext cx="577775" cy="31873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00B0F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La tête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00B0F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Zone de texte 309">
              <a:extLst>
                <a:ext uri="{FF2B5EF4-FFF2-40B4-BE49-F238E27FC236}">
                  <a16:creationId xmlns:a16="http://schemas.microsoft.com/office/drawing/2014/main" xmlns="" id="{AE083714-66FA-4036-95E4-BE4990FAD8F2}"/>
                </a:ext>
              </a:extLst>
            </p:cNvPr>
            <p:cNvSpPr txBox="1"/>
            <p:nvPr/>
          </p:nvSpPr>
          <p:spPr>
            <a:xfrm>
              <a:off x="85060" y="0"/>
              <a:ext cx="756876" cy="4572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00B05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 cerveau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00B05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xmlns="" id="{DC5C7DA2-C668-4FDB-9217-FFCD1FC51DF7}"/>
                </a:ext>
              </a:extLst>
            </p:cNvPr>
            <p:cNvSpPr/>
            <p:nvPr/>
          </p:nvSpPr>
          <p:spPr>
            <a:xfrm>
              <a:off x="233916" y="1041991"/>
              <a:ext cx="1444705" cy="161874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xmlns="" id="{4CD90EEF-EBA2-4C8A-851F-D325AAC5EBE5}"/>
                </a:ext>
              </a:extLst>
            </p:cNvPr>
            <p:cNvSpPr/>
            <p:nvPr/>
          </p:nvSpPr>
          <p:spPr>
            <a:xfrm>
              <a:off x="637953" y="606056"/>
              <a:ext cx="850206" cy="423692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A3120AC3-CE9B-4273-9F6B-AAA826E8ED69}"/>
                </a:ext>
              </a:extLst>
            </p:cNvPr>
            <p:cNvSpPr/>
            <p:nvPr/>
          </p:nvSpPr>
          <p:spPr>
            <a:xfrm>
              <a:off x="776177" y="159488"/>
              <a:ext cx="562049" cy="38277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31" name="Zone de texte 313">
              <a:extLst>
                <a:ext uri="{FF2B5EF4-FFF2-40B4-BE49-F238E27FC236}">
                  <a16:creationId xmlns:a16="http://schemas.microsoft.com/office/drawing/2014/main" xmlns="" id="{C965FCCD-4E88-4178-8CE8-5CB0413E0579}"/>
                </a:ext>
              </a:extLst>
            </p:cNvPr>
            <p:cNvSpPr txBox="1"/>
            <p:nvPr/>
          </p:nvSpPr>
          <p:spPr>
            <a:xfrm>
              <a:off x="1839567" y="1010138"/>
              <a:ext cx="1446028" cy="80451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80808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Nappe de communication entre les différentes parties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80808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xmlns="" id="{09ECB83F-A200-41F9-939D-A8658E8503F5}"/>
                </a:ext>
              </a:extLst>
            </p:cNvPr>
            <p:cNvCxnSpPr/>
            <p:nvPr/>
          </p:nvCxnSpPr>
          <p:spPr>
            <a:xfrm flipH="1">
              <a:off x="1105582" y="1328627"/>
              <a:ext cx="9040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xmlns="" id="{C8AFF0F9-1302-4E67-A99E-4CCF58E3BFFD}"/>
              </a:ext>
            </a:extLst>
          </p:cNvPr>
          <p:cNvSpPr txBox="1">
            <a:spLocks/>
          </p:cNvSpPr>
          <p:nvPr/>
        </p:nvSpPr>
        <p:spPr>
          <a:xfrm>
            <a:off x="1311579" y="1578190"/>
            <a:ext cx="8915400" cy="503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Structure de Pekee et carte électronique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xmlns="" id="{4A6383F0-05FC-4EDE-9AF4-C3D051A19257}"/>
              </a:ext>
            </a:extLst>
          </p:cNvPr>
          <p:cNvGrpSpPr/>
          <p:nvPr/>
        </p:nvGrpSpPr>
        <p:grpSpPr>
          <a:xfrm>
            <a:off x="5057060" y="4461095"/>
            <a:ext cx="5551839" cy="2254062"/>
            <a:chOff x="5057060" y="4461095"/>
            <a:chExt cx="5551839" cy="2254062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xmlns="" id="{470320AA-151F-4E7B-A8BD-EBE3D1DDFF2D}"/>
                </a:ext>
              </a:extLst>
            </p:cNvPr>
            <p:cNvGrpSpPr/>
            <p:nvPr/>
          </p:nvGrpSpPr>
          <p:grpSpPr>
            <a:xfrm>
              <a:off x="8198822" y="4516039"/>
              <a:ext cx="2410077" cy="2199118"/>
              <a:chOff x="4895114" y="3656614"/>
              <a:chExt cx="2410077" cy="2199118"/>
            </a:xfrm>
          </p:grpSpPr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xmlns="" id="{B4AD2F79-E7B3-46A7-8D4E-EC235DF3A454}"/>
                  </a:ext>
                </a:extLst>
              </p:cNvPr>
              <p:cNvSpPr txBox="1"/>
              <p:nvPr/>
            </p:nvSpPr>
            <p:spPr>
              <a:xfrm>
                <a:off x="5092700" y="5486400"/>
                <a:ext cx="1854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/>
                  <a:t>Shield</a:t>
                </a:r>
                <a:r>
                  <a:rPr lang="fr-FR" dirty="0"/>
                  <a:t> </a:t>
                </a:r>
                <a:r>
                  <a:rPr lang="fr-FR" dirty="0" err="1"/>
                  <a:t>Arduino</a:t>
                </a:r>
                <a:endParaRPr lang="fr-FR" dirty="0"/>
              </a:p>
            </p:txBody>
          </p:sp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xmlns="" id="{A7DF31E1-AE6F-48E3-9A03-4F936D103D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9770" b="58884" l="6149" r="89968">
                            <a14:foregroundMark x1="14563" y1="32686" x2="14563" y2="32686"/>
                            <a14:foregroundMark x1="80151" y1="25834" x2="80151" y2="25834"/>
                            <a14:foregroundMark x1="74002" y1="21225" x2="74002" y2="21225"/>
                            <a14:foregroundMark x1="16181" y1="19830" x2="16181" y2="19830"/>
                            <a14:foregroundMark x1="10680" y1="21831" x2="10680" y2="21831"/>
                            <a14:foregroundMark x1="6149" y1="52032" x2="6149" y2="52032"/>
                            <a14:foregroundMark x1="18015" y1="58884" x2="18015" y2="5888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03" b="37037"/>
              <a:stretch/>
            </p:blipFill>
            <p:spPr>
              <a:xfrm>
                <a:off x="4895114" y="3656614"/>
                <a:ext cx="2410077" cy="1897612"/>
              </a:xfrm>
              <a:prstGeom prst="rect">
                <a:avLst/>
              </a:prstGeom>
            </p:spPr>
          </p:pic>
        </p:grpSp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xmlns="" id="{3345B2A5-B7F5-44FB-957C-6388018063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8" t="25212" r="10269" b="20971"/>
            <a:stretch/>
          </p:blipFill>
          <p:spPr>
            <a:xfrm>
              <a:off x="6269435" y="4516039"/>
              <a:ext cx="1449838" cy="1807544"/>
            </a:xfrm>
            <a:prstGeom prst="rect">
              <a:avLst/>
            </a:prstGeom>
          </p:spPr>
        </p:pic>
        <p:sp>
          <p:nvSpPr>
            <p:cNvPr id="37" name="Zone de texte 309">
              <a:extLst>
                <a:ext uri="{FF2B5EF4-FFF2-40B4-BE49-F238E27FC236}">
                  <a16:creationId xmlns:a16="http://schemas.microsoft.com/office/drawing/2014/main" xmlns="" id="{D5449B1C-08F3-462A-92E2-5852757B95FA}"/>
                </a:ext>
              </a:extLst>
            </p:cNvPr>
            <p:cNvSpPr txBox="1"/>
            <p:nvPr/>
          </p:nvSpPr>
          <p:spPr>
            <a:xfrm>
              <a:off x="5057060" y="4461095"/>
              <a:ext cx="1303204" cy="658092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2000" b="1" dirty="0">
                  <a:solidFill>
                    <a:srgbClr val="00B05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 cerveau</a:t>
              </a:r>
              <a:endParaRPr lang="fr-FR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fr-FR" sz="2000" b="1" dirty="0">
                  <a:solidFill>
                    <a:srgbClr val="00B05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r-FR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xmlns="" id="{8EAA2326-7C1A-448D-902B-AAF7A5678C63}"/>
              </a:ext>
            </a:extLst>
          </p:cNvPr>
          <p:cNvGrpSpPr/>
          <p:nvPr/>
        </p:nvGrpSpPr>
        <p:grpSpPr>
          <a:xfrm>
            <a:off x="5169019" y="2081259"/>
            <a:ext cx="5890000" cy="2190834"/>
            <a:chOff x="5169019" y="2081259"/>
            <a:chExt cx="5890000" cy="2190834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xmlns="" id="{2A794238-9984-4D5A-A168-B0D86A7FDDC7}"/>
                </a:ext>
              </a:extLst>
            </p:cNvPr>
            <p:cNvGrpSpPr/>
            <p:nvPr/>
          </p:nvGrpSpPr>
          <p:grpSpPr>
            <a:xfrm>
              <a:off x="6269435" y="2122544"/>
              <a:ext cx="2706023" cy="2149549"/>
              <a:chOff x="7520956" y="2095666"/>
              <a:chExt cx="2706023" cy="2149549"/>
            </a:xfrm>
          </p:grpSpPr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xmlns="" id="{155E028A-B912-4D0C-BEC1-FCE4A7D16171}"/>
                  </a:ext>
                </a:extLst>
              </p:cNvPr>
              <p:cNvSpPr txBox="1"/>
              <p:nvPr/>
            </p:nvSpPr>
            <p:spPr>
              <a:xfrm>
                <a:off x="8351533" y="3875883"/>
                <a:ext cx="9931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Pont H</a:t>
                </a:r>
              </a:p>
            </p:txBody>
          </p:sp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xmlns="" id="{EC8579D4-3FA6-450E-B733-DBE2335BE4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59" t="-776" r="-209" b="10714"/>
              <a:stretch/>
            </p:blipFill>
            <p:spPr>
              <a:xfrm>
                <a:off x="7520956" y="2095666"/>
                <a:ext cx="2706023" cy="1739586"/>
              </a:xfrm>
              <a:prstGeom prst="rect">
                <a:avLst/>
              </a:prstGeom>
            </p:spPr>
          </p:pic>
        </p:grpSp>
        <p:pic>
          <p:nvPicPr>
            <p:cNvPr id="17" name="Image 16" descr="Résultat de recherche d'images pour &quot;l298 dual h bridge&quot;">
              <a:extLst>
                <a:ext uri="{FF2B5EF4-FFF2-40B4-BE49-F238E27FC236}">
                  <a16:creationId xmlns:a16="http://schemas.microsoft.com/office/drawing/2014/main" xmlns="" id="{915BB0BE-4F7A-44F4-8F50-619CB16B8387}"/>
                </a:ext>
              </a:extLst>
            </p:cNvPr>
            <p:cNvPicPr/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4324" y="2086273"/>
              <a:ext cx="1844695" cy="20222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Zone de texte 308">
              <a:extLst>
                <a:ext uri="{FF2B5EF4-FFF2-40B4-BE49-F238E27FC236}">
                  <a16:creationId xmlns:a16="http://schemas.microsoft.com/office/drawing/2014/main" xmlns="" id="{2E8F3096-3A84-4FC4-96EF-E8A0767A1435}"/>
                </a:ext>
              </a:extLst>
            </p:cNvPr>
            <p:cNvSpPr txBox="1"/>
            <p:nvPr/>
          </p:nvSpPr>
          <p:spPr>
            <a:xfrm>
              <a:off x="5169019" y="2081259"/>
              <a:ext cx="1087445" cy="45878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2000" b="1" dirty="0">
                  <a:solidFill>
                    <a:srgbClr val="00B0F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La tête</a:t>
              </a:r>
              <a:endParaRPr lang="fr-FR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fr-FR" sz="2000" b="1" dirty="0">
                  <a:solidFill>
                    <a:srgbClr val="00B0F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r-FR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5334325" y="5577235"/>
            <a:ext cx="1541963" cy="652877"/>
            <a:chOff x="5334325" y="5577235"/>
            <a:chExt cx="1541963" cy="652877"/>
          </a:xfrm>
        </p:grpSpPr>
        <p:sp>
          <p:nvSpPr>
            <p:cNvPr id="2" name="Rectangle 1"/>
            <p:cNvSpPr/>
            <p:nvPr/>
          </p:nvSpPr>
          <p:spPr>
            <a:xfrm>
              <a:off x="6360264" y="5657088"/>
              <a:ext cx="516024" cy="57302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Zone de texte 307">
              <a:extLst>
                <a:ext uri="{FF2B5EF4-FFF2-40B4-BE49-F238E27FC236}">
                  <a16:creationId xmlns:a16="http://schemas.microsoft.com/office/drawing/2014/main" xmlns="" id="{2C31B8AA-6D67-4A76-91A8-3122128ACBD6}"/>
                </a:ext>
              </a:extLst>
            </p:cNvPr>
            <p:cNvSpPr txBox="1"/>
            <p:nvPr/>
          </p:nvSpPr>
          <p:spPr>
            <a:xfrm>
              <a:off x="5334325" y="5577235"/>
              <a:ext cx="956335" cy="45878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600" b="1" dirty="0" smtClean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Bouton ON/OFF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fr-FR" sz="16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373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Pekee 2.0 – Electronique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16/02/2018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Ludovic CHAPELET - Arnaud MIGNOTTE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7799-A005-43F8-B381-216B60D4FEA7}" type="slidenum">
              <a:rPr lang="fr-FR" smtClean="0"/>
              <a:t>9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311579" y="1578190"/>
            <a:ext cx="8915400" cy="528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>
                <a:solidFill>
                  <a:schemeClr val="accent4">
                    <a:lumMod val="75000"/>
                  </a:schemeClr>
                </a:solidFill>
              </a:rPr>
              <a:t>Gestion de l’alimentation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40" b="27831"/>
          <a:stretch/>
        </p:blipFill>
        <p:spPr>
          <a:xfrm>
            <a:off x="4285440" y="2849995"/>
            <a:ext cx="3457501" cy="182247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98" b="37989"/>
          <a:stretch/>
        </p:blipFill>
        <p:spPr>
          <a:xfrm>
            <a:off x="5187187" y="1977450"/>
            <a:ext cx="1913154" cy="93640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871" b="62523" l="30529" r="757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28" t="36666" r="23809" b="37639"/>
          <a:stretch/>
        </p:blipFill>
        <p:spPr>
          <a:xfrm>
            <a:off x="5476459" y="4672468"/>
            <a:ext cx="1075462" cy="1081306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9412E802-DD54-4E4C-BAEB-66882B7F134C}"/>
              </a:ext>
            </a:extLst>
          </p:cNvPr>
          <p:cNvGrpSpPr/>
          <p:nvPr/>
        </p:nvGrpSpPr>
        <p:grpSpPr>
          <a:xfrm>
            <a:off x="1472883" y="2073254"/>
            <a:ext cx="1544664" cy="1129458"/>
            <a:chOff x="2153556" y="2037821"/>
            <a:chExt cx="1544664" cy="1129458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8" t="17690" r="19424" b="66221"/>
            <a:stretch/>
          </p:blipFill>
          <p:spPr>
            <a:xfrm>
              <a:off x="2153556" y="2456079"/>
              <a:ext cx="1491305" cy="711200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xmlns="" id="{EE2378DA-6368-4DA5-BD66-AC3EC619E4E7}"/>
                </a:ext>
              </a:extLst>
            </p:cNvPr>
            <p:cNvSpPr txBox="1"/>
            <p:nvPr/>
          </p:nvSpPr>
          <p:spPr>
            <a:xfrm>
              <a:off x="2178697" y="2037821"/>
              <a:ext cx="1519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Batterie 5V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xmlns="" id="{000FF803-47F0-4270-A58B-09F68B8CC200}"/>
              </a:ext>
            </a:extLst>
          </p:cNvPr>
          <p:cNvGrpSpPr/>
          <p:nvPr/>
        </p:nvGrpSpPr>
        <p:grpSpPr>
          <a:xfrm>
            <a:off x="3201633" y="2876910"/>
            <a:ext cx="1985554" cy="1345193"/>
            <a:chOff x="3522848" y="2859080"/>
            <a:chExt cx="1985554" cy="1345193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848" y="2859080"/>
              <a:ext cx="1772677" cy="99645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xmlns="" id="{C0811F75-DC4A-4967-B523-5F13D6F849B8}"/>
                </a:ext>
              </a:extLst>
            </p:cNvPr>
            <p:cNvSpPr txBox="1"/>
            <p:nvPr/>
          </p:nvSpPr>
          <p:spPr>
            <a:xfrm>
              <a:off x="3735725" y="3834941"/>
              <a:ext cx="1772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PekeeTable</a:t>
              </a:r>
              <a:endParaRPr lang="fr-FR" dirty="0"/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C2E01B36-8427-4004-A5C0-A9BF7070AF75}"/>
              </a:ext>
            </a:extLst>
          </p:cNvPr>
          <p:cNvSpPr txBox="1"/>
          <p:nvPr/>
        </p:nvSpPr>
        <p:spPr>
          <a:xfrm>
            <a:off x="4621638" y="5694539"/>
            <a:ext cx="276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Cartes pour la gestion de l’alimentation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xmlns="" id="{A3B92EA5-BF5F-4941-8B3F-92CEE3AA8CEB}"/>
              </a:ext>
            </a:extLst>
          </p:cNvPr>
          <p:cNvGrpSpPr/>
          <p:nvPr/>
        </p:nvGrpSpPr>
        <p:grpSpPr>
          <a:xfrm>
            <a:off x="7538383" y="1578190"/>
            <a:ext cx="2858353" cy="4535945"/>
            <a:chOff x="7324937" y="1504758"/>
            <a:chExt cx="2858353" cy="4535945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63" b="99090" l="151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33"/>
            <a:stretch/>
          </p:blipFill>
          <p:spPr>
            <a:xfrm>
              <a:off x="7324937" y="2073009"/>
              <a:ext cx="2476288" cy="3967694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xmlns="" id="{EEFB9043-B5A9-4C55-9B8C-16A535DA8290}"/>
                </a:ext>
              </a:extLst>
            </p:cNvPr>
            <p:cNvSpPr txBox="1"/>
            <p:nvPr/>
          </p:nvSpPr>
          <p:spPr>
            <a:xfrm>
              <a:off x="7420790" y="1504758"/>
              <a:ext cx="2762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Intégration dans le cerveau de Pekee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xmlns="" id="{9F0D55E6-062A-4263-9E6C-BEFA72247497}"/>
              </a:ext>
            </a:extLst>
          </p:cNvPr>
          <p:cNvGrpSpPr/>
          <p:nvPr/>
        </p:nvGrpSpPr>
        <p:grpSpPr>
          <a:xfrm>
            <a:off x="1459616" y="3615001"/>
            <a:ext cx="1557931" cy="1779234"/>
            <a:chOff x="2140289" y="3579568"/>
            <a:chExt cx="1557931" cy="177923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" t="39437" r="61563" b="27762"/>
            <a:stretch/>
          </p:blipFill>
          <p:spPr>
            <a:xfrm>
              <a:off x="2153556" y="3579568"/>
              <a:ext cx="1544664" cy="876300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xmlns="" id="{A33271CA-0C48-4685-BD07-614004BD7555}"/>
                </a:ext>
              </a:extLst>
            </p:cNvPr>
            <p:cNvSpPr txBox="1"/>
            <p:nvPr/>
          </p:nvSpPr>
          <p:spPr>
            <a:xfrm>
              <a:off x="2140289" y="4435472"/>
              <a:ext cx="15195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Batterie des moteurs (12/24V)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36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930</TotalTime>
  <Words>668</Words>
  <Application>Microsoft Office PowerPoint</Application>
  <PresentationFormat>Grand écran</PresentationFormat>
  <Paragraphs>207</Paragraphs>
  <Slides>16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Times New Roman</vt:lpstr>
      <vt:lpstr>Wingdings</vt:lpstr>
      <vt:lpstr>Wingdings 3</vt:lpstr>
      <vt:lpstr>Brin</vt:lpstr>
      <vt:lpstr>Pekee 2.0</vt:lpstr>
      <vt:lpstr>Sommaire</vt:lpstr>
      <vt:lpstr>Pekee 1.0 - Origine</vt:lpstr>
      <vt:lpstr>Pekee 1.0 - Historiques</vt:lpstr>
      <vt:lpstr>Pekee 2.0 - Objectifs</vt:lpstr>
      <vt:lpstr>Pekee 2.0 – Gestion de projet</vt:lpstr>
      <vt:lpstr>Pekee 2.0 – Electronique </vt:lpstr>
      <vt:lpstr>Pekee 2.0 – Electronique </vt:lpstr>
      <vt:lpstr>Pekee 2.0 – Electronique</vt:lpstr>
      <vt:lpstr>Pekee 2.0 – Electronique </vt:lpstr>
      <vt:lpstr>Pekee 2.0 - Informatique</vt:lpstr>
      <vt:lpstr>Pekee 2.0 - Informatique</vt:lpstr>
      <vt:lpstr>Pekee 2.0 - Informatique</vt:lpstr>
      <vt:lpstr>Pistes d’évolution</vt:lpstr>
      <vt:lpstr>Conclusion</vt:lpstr>
      <vt:lpstr>Merci pour votre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Ludovic Chapelet</dc:creator>
  <cp:lastModifiedBy>Ludovic Chapelet</cp:lastModifiedBy>
  <cp:revision>62</cp:revision>
  <dcterms:created xsi:type="dcterms:W3CDTF">2018-02-14T15:37:18Z</dcterms:created>
  <dcterms:modified xsi:type="dcterms:W3CDTF">2018-02-16T08:51:04Z</dcterms:modified>
</cp:coreProperties>
</file>